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2"/>
  </p:handoutMasterIdLst>
  <p:sldIdLst>
    <p:sldId id="293" r:id="rId2"/>
    <p:sldId id="309" r:id="rId3"/>
    <p:sldId id="310" r:id="rId4"/>
    <p:sldId id="311" r:id="rId5"/>
    <p:sldId id="312" r:id="rId6"/>
    <p:sldId id="313" r:id="rId7"/>
    <p:sldId id="319" r:id="rId8"/>
    <p:sldId id="320" r:id="rId9"/>
    <p:sldId id="321" r:id="rId10"/>
    <p:sldId id="322" r:id="rId11"/>
    <p:sldId id="318" r:id="rId12"/>
    <p:sldId id="315" r:id="rId13"/>
    <p:sldId id="316" r:id="rId14"/>
    <p:sldId id="317" r:id="rId15"/>
    <p:sldId id="260" r:id="rId16"/>
    <p:sldId id="277" r:id="rId17"/>
    <p:sldId id="273" r:id="rId18"/>
    <p:sldId id="326" r:id="rId19"/>
    <p:sldId id="263" r:id="rId20"/>
    <p:sldId id="264" r:id="rId21"/>
    <p:sldId id="269" r:id="rId22"/>
    <p:sldId id="268" r:id="rId23"/>
    <p:sldId id="270" r:id="rId24"/>
    <p:sldId id="274" r:id="rId25"/>
    <p:sldId id="276" r:id="rId26"/>
    <p:sldId id="275" r:id="rId27"/>
    <p:sldId id="294" r:id="rId28"/>
    <p:sldId id="279" r:id="rId29"/>
    <p:sldId id="280" r:id="rId30"/>
    <p:sldId id="265" r:id="rId31"/>
    <p:sldId id="327" r:id="rId32"/>
    <p:sldId id="281" r:id="rId33"/>
    <p:sldId id="282" r:id="rId34"/>
    <p:sldId id="304" r:id="rId35"/>
    <p:sldId id="328" r:id="rId36"/>
    <p:sldId id="306" r:id="rId37"/>
    <p:sldId id="307" r:id="rId38"/>
    <p:sldId id="308" r:id="rId39"/>
    <p:sldId id="323" r:id="rId40"/>
    <p:sldId id="324" r:id="rId41"/>
    <p:sldId id="325" r:id="rId42"/>
    <p:sldId id="329" r:id="rId43"/>
    <p:sldId id="330" r:id="rId44"/>
    <p:sldId id="331" r:id="rId45"/>
    <p:sldId id="332" r:id="rId46"/>
    <p:sldId id="333" r:id="rId47"/>
    <p:sldId id="334" r:id="rId48"/>
    <p:sldId id="335" r:id="rId49"/>
    <p:sldId id="336" r:id="rId50"/>
    <p:sldId id="337" r:id="rId51"/>
  </p:sldIdLst>
  <p:sldSz cx="12192000" cy="6858000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006" cy="513828"/>
          </a:xfrm>
          <a:prstGeom prst="rect">
            <a:avLst/>
          </a:prstGeom>
        </p:spPr>
        <p:txBody>
          <a:bodyPr vert="horz" lIns="97192" tIns="48596" rIns="97192" bIns="48596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0687" y="1"/>
            <a:ext cx="3077006" cy="513828"/>
          </a:xfrm>
          <a:prstGeom prst="rect">
            <a:avLst/>
          </a:prstGeom>
        </p:spPr>
        <p:txBody>
          <a:bodyPr vert="horz" lIns="97192" tIns="48596" rIns="97192" bIns="48596" rtlCol="0"/>
          <a:lstStyle>
            <a:lvl1pPr algn="r">
              <a:defRPr sz="1300"/>
            </a:lvl1pPr>
          </a:lstStyle>
          <a:p>
            <a:fld id="{4BC337CE-2C7E-4E86-93E6-E7D23E5925A5}" type="datetimeFigureOut">
              <a:rPr lang="en-GB" smtClean="0"/>
              <a:t>13/04/2016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20786"/>
            <a:ext cx="3077006" cy="513828"/>
          </a:xfrm>
          <a:prstGeom prst="rect">
            <a:avLst/>
          </a:prstGeom>
        </p:spPr>
        <p:txBody>
          <a:bodyPr vert="horz" lIns="97192" tIns="48596" rIns="97192" bIns="48596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0687" y="9720786"/>
            <a:ext cx="3077006" cy="513828"/>
          </a:xfrm>
          <a:prstGeom prst="rect">
            <a:avLst/>
          </a:prstGeom>
        </p:spPr>
        <p:txBody>
          <a:bodyPr vert="horz" lIns="97192" tIns="48596" rIns="97192" bIns="48596" rtlCol="0" anchor="b"/>
          <a:lstStyle>
            <a:lvl1pPr algn="r">
              <a:defRPr sz="1300"/>
            </a:lvl1pPr>
          </a:lstStyle>
          <a:p>
            <a:fld id="{C3463F38-5679-4F44-A0A9-1B5772925C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76133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A0F50-D15C-4C71-AB76-EA475DCC72E3}" type="datetimeFigureOut">
              <a:rPr lang="en-GB" smtClean="0"/>
              <a:t>13/04/2016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1BC2B-851D-4FD7-800C-9640671B02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559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A0F50-D15C-4C71-AB76-EA475DCC72E3}" type="datetimeFigureOut">
              <a:rPr lang="en-GB" smtClean="0"/>
              <a:t>13/04/2016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1BC2B-851D-4FD7-800C-9640671B02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765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A0F50-D15C-4C71-AB76-EA475DCC72E3}" type="datetimeFigureOut">
              <a:rPr lang="en-GB" smtClean="0"/>
              <a:t>13/04/2016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1BC2B-851D-4FD7-800C-9640671B02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162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8346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282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38200" y="1219200"/>
            <a:ext cx="10790767" cy="49577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25843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7684" y="1219200"/>
            <a:ext cx="10691283" cy="603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13401561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992F5FF8-886B-48B4-9B6B-EE933E9638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4616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A0F50-D15C-4C71-AB76-EA475DCC72E3}" type="datetimeFigureOut">
              <a:rPr lang="en-GB" smtClean="0"/>
              <a:t>13/04/2016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1BC2B-851D-4FD7-800C-9640671B02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2449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A0F50-D15C-4C71-AB76-EA475DCC72E3}" type="datetimeFigureOut">
              <a:rPr lang="en-GB" smtClean="0"/>
              <a:t>13/04/2016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1BC2B-851D-4FD7-800C-9640671B02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38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A0F50-D15C-4C71-AB76-EA475DCC72E3}" type="datetimeFigureOut">
              <a:rPr lang="en-GB" smtClean="0"/>
              <a:t>13/04/2016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1BC2B-851D-4FD7-800C-9640671B02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170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A0F50-D15C-4C71-AB76-EA475DCC72E3}" type="datetimeFigureOut">
              <a:rPr lang="en-GB" smtClean="0"/>
              <a:t>13/04/2016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1BC2B-851D-4FD7-800C-9640671B02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212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A0F50-D15C-4C71-AB76-EA475DCC72E3}" type="datetimeFigureOut">
              <a:rPr lang="en-GB" smtClean="0"/>
              <a:t>13/04/2016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1BC2B-851D-4FD7-800C-9640671B02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699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A0F50-D15C-4C71-AB76-EA475DCC72E3}" type="datetimeFigureOut">
              <a:rPr lang="en-GB" smtClean="0"/>
              <a:t>13/04/2016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1BC2B-851D-4FD7-800C-9640671B02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7200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A0F50-D15C-4C71-AB76-EA475DCC72E3}" type="datetimeFigureOut">
              <a:rPr lang="en-GB" smtClean="0"/>
              <a:t>13/04/2016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1BC2B-851D-4FD7-800C-9640671B02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147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A0F50-D15C-4C71-AB76-EA475DCC72E3}" type="datetimeFigureOut">
              <a:rPr lang="en-GB" smtClean="0"/>
              <a:t>13/04/2016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1BC2B-851D-4FD7-800C-9640671B02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153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A0F50-D15C-4C71-AB76-EA475DCC72E3}" type="datetimeFigureOut">
              <a:rPr lang="en-GB" smtClean="0"/>
              <a:t>13/04/2016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1BC2B-851D-4FD7-800C-9640671B02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2998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.uk/url?sa=i&amp;rct=j&amp;q=scania+euro+6+schematic&amp;source=images&amp;cd=&amp;cad=rja&amp;docid=-sK0igLbCb5ELM&amp;tbnid=2zyOVvnRZk_L9M:&amp;ved=0CAUQjRw&amp;url=http://www.dieselnet.com/tech/engine_egr.php&amp;ei=W204UZ2LMe-10QWH9IDIBw&amp;bvm=bv.43287494,d.ZWU&amp;psig=AFQjCNGNaIkDHWI-MkdQf3F8IwzpMJj88Q&amp;ust=1362738843934186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.uk/url?sa=i&amp;rct=j&amp;q=Volvo+Truck+Euro+6+schematic&amp;source=images&amp;cd=&amp;cad=rja&amp;docid=27QSGggHDXDN2M&amp;tbnid=h9Hc3m1OzLn7-M:&amp;ved=0CAUQjRw&amp;url=http://3d-car-shows.com/category/car-show-news/volvo/volvo-truck-news/page/2/&amp;ei=zHE4UeSpGtSa1AXgh4HgBw&amp;bvm=bv.43287494,d.ZWU&amp;psig=AFQjCNFpS5UMJJO2S2_AGa_EqoHVvjqxLQ&amp;ust=1362740014559654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7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1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2.e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google.co.uk/url?sa=i&amp;rct=j&amp;q=sisu+engine&amp;source=images&amp;cd=&amp;cad=rja&amp;docid=olVJ8ZUTss3NeM&amp;tbnid=0WE-0F5qvN0MBM:&amp;ved=0CAUQjRw&amp;url=http%3A%2F%2Fwww.valtra.com%2Fproducts%2Ftractors%2F2346.asp&amp;ei=xL9_UZ_ZNuX20gXszoGICw&amp;bvm=bv.45645796,d.ZG4&amp;psig=AFQjCNF7UEpAnUxfP75QoNPvA7K01Kdq9w&amp;ust=1367412989090691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1479570" y="4365897"/>
            <a:ext cx="925738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defTabSz="76200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GB" altLang="en-US" sz="3500" b="1" dirty="0" smtClean="0"/>
              <a:t>Automotive </a:t>
            </a:r>
            <a:r>
              <a:rPr lang="en-GB" altLang="en-US" sz="3500" b="1" dirty="0" smtClean="0">
                <a:latin typeface="Calibri" panose="020F0502020204030204" pitchFamily="34" charset="0"/>
              </a:rPr>
              <a:t>Product</a:t>
            </a:r>
            <a:r>
              <a:rPr lang="en-GB" altLang="en-US" sz="3500" b="1" dirty="0" smtClean="0"/>
              <a:t> Knowledge Training </a:t>
            </a:r>
            <a:endParaRPr lang="en-GB" altLang="en-US" sz="3500" b="1" dirty="0"/>
          </a:p>
        </p:txBody>
      </p:sp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2135189" y="6019801"/>
            <a:ext cx="8137525" cy="5048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612" y="2229130"/>
            <a:ext cx="4557701" cy="107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1129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135188" y="3284538"/>
            <a:ext cx="3960812" cy="32750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CC3300"/>
              </a:buClr>
              <a:buSzPct val="45000"/>
              <a:buFont typeface="Marlett" pitchFamily="2" charset="2"/>
              <a:buChar char="g"/>
            </a:pPr>
            <a:r>
              <a:rPr lang="en-US" altLang="en-US" sz="2400"/>
              <a:t>Detergent</a:t>
            </a:r>
          </a:p>
          <a:p>
            <a:pPr>
              <a:buClr>
                <a:srgbClr val="CC3300"/>
              </a:buClr>
              <a:buSzPct val="45000"/>
              <a:buFont typeface="Marlett" pitchFamily="2" charset="2"/>
              <a:buChar char="g"/>
            </a:pPr>
            <a:r>
              <a:rPr lang="en-US" altLang="en-US" sz="2400"/>
              <a:t>Dispersants</a:t>
            </a:r>
          </a:p>
          <a:p>
            <a:pPr>
              <a:buClr>
                <a:srgbClr val="CC3300"/>
              </a:buClr>
              <a:buSzPct val="45000"/>
              <a:buFont typeface="Marlett" pitchFamily="2" charset="2"/>
              <a:buChar char="g"/>
            </a:pPr>
            <a:r>
              <a:rPr lang="en-US" altLang="en-US" sz="2400"/>
              <a:t>Anti-wear</a:t>
            </a:r>
          </a:p>
          <a:p>
            <a:pPr>
              <a:buClr>
                <a:srgbClr val="CC3300"/>
              </a:buClr>
              <a:buSzPct val="45000"/>
              <a:buFont typeface="Marlett" pitchFamily="2" charset="2"/>
              <a:buChar char="g"/>
            </a:pPr>
            <a:r>
              <a:rPr lang="en-US" altLang="en-US" sz="2400"/>
              <a:t>Corrosion inhibitor</a:t>
            </a:r>
          </a:p>
          <a:p>
            <a:pPr>
              <a:buClr>
                <a:srgbClr val="CC3300"/>
              </a:buClr>
              <a:buSzPct val="45000"/>
              <a:buFont typeface="Marlett" pitchFamily="2" charset="2"/>
              <a:buChar char="g"/>
            </a:pPr>
            <a:r>
              <a:rPr lang="en-US" altLang="en-US" sz="2400"/>
              <a:t>Rust inhibitor</a:t>
            </a:r>
          </a:p>
          <a:p>
            <a:pPr>
              <a:buClr>
                <a:srgbClr val="CC3300"/>
              </a:buClr>
              <a:buSzPct val="45000"/>
              <a:buFont typeface="Marlett" pitchFamily="2" charset="2"/>
              <a:buChar char="g"/>
            </a:pPr>
            <a:r>
              <a:rPr lang="en-US" altLang="en-US" sz="2400"/>
              <a:t>Oxidation inhibitor</a:t>
            </a:r>
          </a:p>
          <a:p>
            <a:pPr>
              <a:buSzPct val="50000"/>
              <a:buFont typeface="Marlett" pitchFamily="2" charset="2"/>
              <a:buChar char="g"/>
            </a:pPr>
            <a:endParaRPr lang="en-US" altLang="en-US" sz="3200" b="1"/>
          </a:p>
          <a:p>
            <a:pPr>
              <a:buSzPct val="50000"/>
              <a:buFont typeface="Marlett" pitchFamily="2" charset="2"/>
              <a:buChar char="g"/>
            </a:pPr>
            <a:endParaRPr lang="en-US" altLang="en-US" sz="3200" b="1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5735638" y="3284538"/>
            <a:ext cx="42672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CC3300"/>
              </a:buClr>
              <a:buSzPct val="45000"/>
              <a:buFont typeface="Marlett" pitchFamily="2" charset="2"/>
              <a:buChar char="g"/>
            </a:pPr>
            <a:r>
              <a:rPr lang="en-US" altLang="en-US" sz="2400"/>
              <a:t>Pour Point Depressant</a:t>
            </a:r>
          </a:p>
          <a:p>
            <a:pPr>
              <a:buClr>
                <a:srgbClr val="CC3300"/>
              </a:buClr>
              <a:buSzPct val="45000"/>
              <a:buFont typeface="Marlett" pitchFamily="2" charset="2"/>
              <a:buChar char="g"/>
            </a:pPr>
            <a:r>
              <a:rPr lang="en-US" altLang="en-US" sz="2400"/>
              <a:t>EP (Extreme Pressure)</a:t>
            </a:r>
          </a:p>
          <a:p>
            <a:pPr>
              <a:buClr>
                <a:srgbClr val="CC3300"/>
              </a:buClr>
              <a:buSzPct val="45000"/>
              <a:buFont typeface="Marlett" pitchFamily="2" charset="2"/>
              <a:buChar char="g"/>
            </a:pPr>
            <a:r>
              <a:rPr lang="en-US" altLang="en-US" sz="2400"/>
              <a:t>Seal swell</a:t>
            </a:r>
          </a:p>
          <a:p>
            <a:pPr>
              <a:buClr>
                <a:srgbClr val="CC3300"/>
              </a:buClr>
              <a:buSzPct val="45000"/>
              <a:buFont typeface="Marlett" pitchFamily="2" charset="2"/>
              <a:buChar char="g"/>
            </a:pPr>
            <a:r>
              <a:rPr lang="en-US" altLang="en-US" sz="2400"/>
              <a:t>Friction modifier</a:t>
            </a:r>
          </a:p>
          <a:p>
            <a:pPr>
              <a:buClr>
                <a:srgbClr val="CC3300"/>
              </a:buClr>
              <a:buSzPct val="45000"/>
              <a:buFont typeface="Marlett" pitchFamily="2" charset="2"/>
              <a:buChar char="g"/>
            </a:pPr>
            <a:r>
              <a:rPr lang="en-US" altLang="en-US" sz="2400"/>
              <a:t>Tackiness Additive</a:t>
            </a:r>
          </a:p>
          <a:p>
            <a:pPr>
              <a:buClr>
                <a:srgbClr val="CC3300"/>
              </a:buClr>
              <a:buSzPct val="45000"/>
              <a:buFont typeface="Marlett" pitchFamily="2" charset="2"/>
              <a:buChar char="g"/>
            </a:pPr>
            <a:r>
              <a:rPr lang="en-US" altLang="en-US" sz="2400"/>
              <a:t>Anti-foam</a:t>
            </a:r>
          </a:p>
          <a:p>
            <a:pPr>
              <a:buSzPct val="50000"/>
              <a:buFont typeface="Marlett" pitchFamily="2" charset="2"/>
              <a:buChar char="g"/>
            </a:pPr>
            <a:endParaRPr lang="en-US" altLang="en-US" sz="2400"/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1524000" y="765175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1600200" y="76200"/>
            <a:ext cx="87439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/>
              <a:t>Formulating Lubricants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2063750" y="1052513"/>
            <a:ext cx="80645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CC3300"/>
              </a:buClr>
              <a:buFont typeface="Wingdings" panose="05000000000000000000" pitchFamily="2" charset="2"/>
              <a:buNone/>
            </a:pPr>
            <a:r>
              <a:rPr lang="en-GB" altLang="en-US" sz="2400"/>
              <a:t>Additives:</a:t>
            </a:r>
          </a:p>
          <a:p>
            <a:pPr eaLnBrk="1" hangingPunct="1">
              <a:spcBef>
                <a:spcPct val="50000"/>
              </a:spcBef>
              <a:buClr>
                <a:srgbClr val="CC3300"/>
              </a:buClr>
              <a:buSzPct val="95000"/>
              <a:buFont typeface="Wingdings" panose="05000000000000000000" pitchFamily="2" charset="2"/>
              <a:buChar char="§"/>
            </a:pPr>
            <a:r>
              <a:rPr lang="en-GB" altLang="en-US" sz="2400"/>
              <a:t> Enhance base oil performance</a:t>
            </a:r>
          </a:p>
          <a:p>
            <a:pPr eaLnBrk="1" hangingPunct="1">
              <a:spcBef>
                <a:spcPct val="50000"/>
              </a:spcBef>
              <a:buClr>
                <a:srgbClr val="CC3300"/>
              </a:buClr>
              <a:buSzPct val="95000"/>
              <a:buFont typeface="Wingdings" panose="05000000000000000000" pitchFamily="2" charset="2"/>
              <a:buChar char="§"/>
            </a:pPr>
            <a:r>
              <a:rPr lang="en-GB" altLang="en-US" sz="2400"/>
              <a:t> Imparts required lubricant functions</a:t>
            </a:r>
          </a:p>
          <a:p>
            <a:pPr eaLnBrk="1" hangingPunct="1">
              <a:spcBef>
                <a:spcPct val="50000"/>
              </a:spcBef>
              <a:buClr>
                <a:srgbClr val="CC3300"/>
              </a:buClr>
              <a:buFont typeface="Wingdings" panose="05000000000000000000" pitchFamily="2" charset="2"/>
              <a:buNone/>
            </a:pPr>
            <a:r>
              <a:rPr lang="en-GB" altLang="en-US" sz="2400"/>
              <a:t>Main types: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2400"/>
          </a:p>
        </p:txBody>
      </p:sp>
    </p:spTree>
    <p:extLst>
      <p:ext uri="{BB962C8B-B14F-4D97-AF65-F5344CB8AC3E}">
        <p14:creationId xmlns:p14="http://schemas.microsoft.com/office/powerpoint/2010/main" val="14891412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1112108" y="2936790"/>
            <a:ext cx="61912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defTabSz="76200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GB" altLang="en-US" sz="3500" b="1" dirty="0" smtClean="0"/>
              <a:t>Basic Terminology</a:t>
            </a:r>
            <a:endParaRPr lang="en-GB" altLang="en-US" sz="3500" b="1" dirty="0"/>
          </a:p>
        </p:txBody>
      </p:sp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2135189" y="6019801"/>
            <a:ext cx="8137525" cy="5048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938967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6"/>
          <p:cNvSpPr txBox="1">
            <a:spLocks noChangeArrowheads="1"/>
          </p:cNvSpPr>
          <p:nvPr/>
        </p:nvSpPr>
        <p:spPr bwMode="auto">
          <a:xfrm>
            <a:off x="1611314" y="4395788"/>
            <a:ext cx="1741487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>
                <a:latin typeface="Arial Narrow" panose="020B0606020202030204" pitchFamily="34" charset="0"/>
              </a:rPr>
              <a:t>Thick Oil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>
                <a:latin typeface="Arial Narrow" panose="020B0606020202030204" pitchFamily="34" charset="0"/>
              </a:rPr>
              <a:t>High Viscosity</a:t>
            </a:r>
          </a:p>
        </p:txBody>
      </p:sp>
      <p:sp>
        <p:nvSpPr>
          <p:cNvPr id="16387" name="Text Box 7"/>
          <p:cNvSpPr txBox="1">
            <a:spLocks noChangeArrowheads="1"/>
          </p:cNvSpPr>
          <p:nvPr/>
        </p:nvSpPr>
        <p:spPr bwMode="auto">
          <a:xfrm>
            <a:off x="8616950" y="3278188"/>
            <a:ext cx="1741488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>
                <a:latin typeface="Arial Narrow" panose="020B0606020202030204" pitchFamily="34" charset="0"/>
              </a:rPr>
              <a:t>Thin Oil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>
                <a:latin typeface="Arial Narrow" panose="020B0606020202030204" pitchFamily="34" charset="0"/>
              </a:rPr>
              <a:t>Low Viscosity</a:t>
            </a:r>
          </a:p>
        </p:txBody>
      </p:sp>
      <p:sp>
        <p:nvSpPr>
          <p:cNvPr id="16388" name="Rectangle 8"/>
          <p:cNvSpPr>
            <a:spLocks noChangeArrowheads="1"/>
          </p:cNvSpPr>
          <p:nvPr/>
        </p:nvSpPr>
        <p:spPr bwMode="auto">
          <a:xfrm>
            <a:off x="1797051" y="188913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b="1"/>
              <a:t>What is viscosity?</a:t>
            </a:r>
          </a:p>
        </p:txBody>
      </p:sp>
      <p:pic>
        <p:nvPicPr>
          <p:cNvPr id="1638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76" y="2420938"/>
            <a:ext cx="2403475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6" y="822325"/>
            <a:ext cx="1876425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1" y="781050"/>
            <a:ext cx="2022475" cy="388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80441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0" y="1341438"/>
            <a:ext cx="6724650" cy="483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1" name="Rectangle 147"/>
          <p:cNvSpPr>
            <a:spLocks noChangeArrowheads="1"/>
          </p:cNvSpPr>
          <p:nvPr/>
        </p:nvSpPr>
        <p:spPr bwMode="auto">
          <a:xfrm>
            <a:off x="2195514" y="476250"/>
            <a:ext cx="28860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Viscosity Classifications</a:t>
            </a:r>
            <a:endParaRPr lang="en-GB" altLang="en-US" sz="1800" b="1"/>
          </a:p>
        </p:txBody>
      </p:sp>
      <p:sp>
        <p:nvSpPr>
          <p:cNvPr id="17412" name="TextBox 1"/>
          <p:cNvSpPr txBox="1">
            <a:spLocks noChangeArrowheads="1"/>
          </p:cNvSpPr>
          <p:nvPr/>
        </p:nvSpPr>
        <p:spPr bwMode="auto">
          <a:xfrm>
            <a:off x="5303838" y="512763"/>
            <a:ext cx="46799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b="1"/>
              <a:t>SAE </a:t>
            </a:r>
            <a:r>
              <a:rPr lang="en-GB" altLang="en-US" sz="1800"/>
              <a:t>– Society of Automotive Engineers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 b="1"/>
              <a:t>ISO</a:t>
            </a:r>
            <a:r>
              <a:rPr lang="en-GB" altLang="en-US" sz="1800"/>
              <a:t> – International Standards Organisation</a:t>
            </a:r>
          </a:p>
        </p:txBody>
      </p:sp>
    </p:spTree>
    <p:extLst>
      <p:ext uri="{BB962C8B-B14F-4D97-AF65-F5344CB8AC3E}">
        <p14:creationId xmlns:p14="http://schemas.microsoft.com/office/powerpoint/2010/main" val="6888086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Line 2"/>
          <p:cNvSpPr>
            <a:spLocks noChangeShapeType="1"/>
          </p:cNvSpPr>
          <p:nvPr/>
        </p:nvSpPr>
        <p:spPr bwMode="auto">
          <a:xfrm>
            <a:off x="3894138" y="1793875"/>
            <a:ext cx="4940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8435" name="Line 3"/>
          <p:cNvSpPr>
            <a:spLocks noChangeShapeType="1"/>
          </p:cNvSpPr>
          <p:nvPr/>
        </p:nvSpPr>
        <p:spPr bwMode="auto">
          <a:xfrm>
            <a:off x="3894138" y="2255838"/>
            <a:ext cx="4940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3894138" y="2727325"/>
            <a:ext cx="4940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>
            <a:off x="3894138" y="3198813"/>
            <a:ext cx="4940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>
            <a:off x="3894138" y="3670300"/>
            <a:ext cx="4940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>
            <a:off x="3894138" y="4141788"/>
            <a:ext cx="4940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>
            <a:off x="3886200" y="1789113"/>
            <a:ext cx="0" cy="23495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3968750" y="1789113"/>
            <a:ext cx="750888" cy="463550"/>
          </a:xfrm>
          <a:prstGeom prst="rect">
            <a:avLst/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rgbClr val="000000"/>
              </a:solidFill>
            </a:endParaRPr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4959350" y="1789114"/>
            <a:ext cx="750888" cy="93503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rgbClr val="000000"/>
              </a:solidFill>
            </a:endParaRPr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5949950" y="1789114"/>
            <a:ext cx="750888" cy="1406525"/>
          </a:xfrm>
          <a:prstGeom prst="rect">
            <a:avLst/>
          </a:prstGeom>
          <a:solidFill>
            <a:srgbClr val="89C836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rgbClr val="000000"/>
              </a:solidFill>
            </a:endParaRPr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6942138" y="1789113"/>
            <a:ext cx="749300" cy="1878012"/>
          </a:xfrm>
          <a:prstGeom prst="rect">
            <a:avLst/>
          </a:prstGeom>
          <a:solidFill>
            <a:srgbClr val="3333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rgbClr val="000000"/>
              </a:solidFill>
            </a:endParaRPr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7932738" y="1789113"/>
            <a:ext cx="749300" cy="23495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rgbClr val="000000"/>
              </a:solidFill>
            </a:endParaRPr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3279776" y="1700214"/>
            <a:ext cx="682625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7866" tIns="33338" rIns="67866" bIns="333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/>
              <a:t>0</a:t>
            </a:r>
            <a:r>
              <a:rPr lang="en-US" altLang="en-US" sz="1800" b="1" baseline="30000"/>
              <a:t>o</a:t>
            </a:r>
            <a:r>
              <a:rPr lang="en-US" altLang="en-US" sz="1800" b="1"/>
              <a:t>C</a:t>
            </a:r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3051176" y="2128839"/>
            <a:ext cx="1063625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7866" tIns="33338" rIns="67866" bIns="333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/>
              <a:t>-15</a:t>
            </a:r>
            <a:r>
              <a:rPr lang="en-US" altLang="en-US" sz="1800" b="1" baseline="30000"/>
              <a:t>o</a:t>
            </a:r>
            <a:r>
              <a:rPr lang="en-US" altLang="en-US" sz="1800" b="1"/>
              <a:t>C</a:t>
            </a:r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3051176" y="2600325"/>
            <a:ext cx="1063625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7866" tIns="33338" rIns="67866" bIns="333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/>
              <a:t>-20</a:t>
            </a:r>
            <a:r>
              <a:rPr lang="en-US" altLang="en-US" sz="1800" b="1" baseline="30000"/>
              <a:t>o</a:t>
            </a:r>
            <a:r>
              <a:rPr lang="en-US" altLang="en-US" sz="1800" b="1"/>
              <a:t>C</a:t>
            </a:r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3051176" y="3071814"/>
            <a:ext cx="1063625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7866" tIns="33338" rIns="67866" bIns="333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/>
              <a:t>-25</a:t>
            </a:r>
            <a:r>
              <a:rPr lang="en-US" altLang="en-US" sz="1800" b="1" baseline="30000"/>
              <a:t>o</a:t>
            </a:r>
            <a:r>
              <a:rPr lang="en-US" altLang="en-US" sz="1800" b="1"/>
              <a:t>C</a:t>
            </a:r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3051176" y="3543300"/>
            <a:ext cx="1063625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7866" tIns="33338" rIns="67866" bIns="333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/>
              <a:t>-30</a:t>
            </a:r>
            <a:r>
              <a:rPr lang="en-US" altLang="en-US" sz="1800" b="1" baseline="30000"/>
              <a:t>o</a:t>
            </a:r>
            <a:r>
              <a:rPr lang="en-US" altLang="en-US" sz="1800" b="1"/>
              <a:t>C</a:t>
            </a:r>
          </a:p>
        </p:txBody>
      </p:sp>
      <p:sp>
        <p:nvSpPr>
          <p:cNvPr id="18451" name="Rectangle 19"/>
          <p:cNvSpPr>
            <a:spLocks noChangeArrowheads="1"/>
          </p:cNvSpPr>
          <p:nvPr/>
        </p:nvSpPr>
        <p:spPr bwMode="auto">
          <a:xfrm>
            <a:off x="3051176" y="4014789"/>
            <a:ext cx="1063625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7866" tIns="33338" rIns="67866" bIns="333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/>
              <a:t>-35</a:t>
            </a:r>
            <a:r>
              <a:rPr lang="en-US" altLang="en-US" sz="1800" b="1" baseline="30000"/>
              <a:t>o</a:t>
            </a:r>
            <a:r>
              <a:rPr lang="en-US" altLang="en-US" sz="1800" b="1"/>
              <a:t>C</a:t>
            </a:r>
          </a:p>
        </p:txBody>
      </p:sp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4068763" y="1871664"/>
            <a:ext cx="787400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7866" tIns="33338" rIns="67866" bIns="333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FFFF"/>
                </a:solidFill>
              </a:rPr>
              <a:t>20W</a:t>
            </a:r>
          </a:p>
        </p:txBody>
      </p:sp>
      <p:sp>
        <p:nvSpPr>
          <p:cNvPr id="18453" name="Rectangle 21"/>
          <p:cNvSpPr>
            <a:spLocks noChangeArrowheads="1"/>
          </p:cNvSpPr>
          <p:nvPr/>
        </p:nvSpPr>
        <p:spPr bwMode="auto">
          <a:xfrm>
            <a:off x="4870451" y="2128839"/>
            <a:ext cx="835025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7866" tIns="33338" rIns="67866" bIns="333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FFFF"/>
                </a:solidFill>
              </a:rPr>
              <a:t>15W</a:t>
            </a:r>
          </a:p>
        </p:txBody>
      </p:sp>
      <p:sp>
        <p:nvSpPr>
          <p:cNvPr id="18454" name="Rectangle 22"/>
          <p:cNvSpPr>
            <a:spLocks noChangeArrowheads="1"/>
          </p:cNvSpPr>
          <p:nvPr/>
        </p:nvSpPr>
        <p:spPr bwMode="auto">
          <a:xfrm>
            <a:off x="6051551" y="2386014"/>
            <a:ext cx="1262063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7866" tIns="33338" rIns="67866" bIns="333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FFFF"/>
                </a:solidFill>
              </a:rPr>
              <a:t>10W</a:t>
            </a:r>
          </a:p>
        </p:txBody>
      </p:sp>
      <p:sp>
        <p:nvSpPr>
          <p:cNvPr id="18455" name="Rectangle 23"/>
          <p:cNvSpPr>
            <a:spLocks noChangeArrowheads="1"/>
          </p:cNvSpPr>
          <p:nvPr/>
        </p:nvSpPr>
        <p:spPr bwMode="auto">
          <a:xfrm>
            <a:off x="7065963" y="2686050"/>
            <a:ext cx="487362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7866" tIns="33338" rIns="67866" bIns="333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FFFF"/>
                </a:solidFill>
              </a:rPr>
              <a:t>5W</a:t>
            </a:r>
          </a:p>
        </p:txBody>
      </p:sp>
      <p:sp>
        <p:nvSpPr>
          <p:cNvPr id="18456" name="Rectangle 24"/>
          <p:cNvSpPr>
            <a:spLocks noChangeArrowheads="1"/>
          </p:cNvSpPr>
          <p:nvPr/>
        </p:nvSpPr>
        <p:spPr bwMode="auto">
          <a:xfrm>
            <a:off x="8080376" y="2901950"/>
            <a:ext cx="498475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7866" tIns="33338" rIns="67866" bIns="333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FFFF"/>
                </a:solidFill>
              </a:rPr>
              <a:t>0W</a:t>
            </a:r>
          </a:p>
        </p:txBody>
      </p:sp>
      <p:sp>
        <p:nvSpPr>
          <p:cNvPr id="18457" name="Text Box 26"/>
          <p:cNvSpPr txBox="1">
            <a:spLocks noChangeArrowheads="1"/>
          </p:cNvSpPr>
          <p:nvPr/>
        </p:nvSpPr>
        <p:spPr bwMode="auto">
          <a:xfrm>
            <a:off x="5599113" y="4308475"/>
            <a:ext cx="350361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Arial Narrow" panose="020B0606020202030204" pitchFamily="34" charset="0"/>
              </a:rPr>
              <a:t> </a:t>
            </a:r>
            <a:r>
              <a:rPr lang="en-GB" altLang="en-US" sz="1800" b="1">
                <a:latin typeface="Arial Narrow" panose="020B0606020202030204" pitchFamily="34" charset="0"/>
              </a:rPr>
              <a:t>A measure of the oil’s 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Arial Narrow" panose="020B0606020202030204" pitchFamily="34" charset="0"/>
              </a:rPr>
              <a:t>cold start fluidity.</a:t>
            </a:r>
          </a:p>
        </p:txBody>
      </p:sp>
      <p:sp>
        <p:nvSpPr>
          <p:cNvPr id="18458" name="Rectangle 27"/>
          <p:cNvSpPr>
            <a:spLocks noChangeArrowheads="1"/>
          </p:cNvSpPr>
          <p:nvPr/>
        </p:nvSpPr>
        <p:spPr bwMode="auto">
          <a:xfrm>
            <a:off x="1827214" y="315913"/>
            <a:ext cx="36147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b="1"/>
              <a:t>Multigrade Engine Oils</a:t>
            </a:r>
          </a:p>
        </p:txBody>
      </p:sp>
      <p:sp>
        <p:nvSpPr>
          <p:cNvPr id="18459" name="Rectangle 27"/>
          <p:cNvSpPr>
            <a:spLocks noChangeArrowheads="1"/>
          </p:cNvSpPr>
          <p:nvPr/>
        </p:nvSpPr>
        <p:spPr bwMode="auto">
          <a:xfrm>
            <a:off x="3000375" y="4872039"/>
            <a:ext cx="6102350" cy="4222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9162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1112108" y="2936790"/>
            <a:ext cx="61912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defTabSz="76200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GB" altLang="en-US" sz="3500" b="1" dirty="0" smtClean="0"/>
              <a:t>LEGISLATION – EMISSIONS</a:t>
            </a:r>
          </a:p>
          <a:p>
            <a:pPr>
              <a:lnSpc>
                <a:spcPct val="90000"/>
              </a:lnSpc>
            </a:pPr>
            <a:r>
              <a:rPr lang="en-GB" altLang="en-US" sz="3500" b="1" dirty="0" smtClean="0"/>
              <a:t>AND </a:t>
            </a:r>
          </a:p>
          <a:p>
            <a:pPr>
              <a:lnSpc>
                <a:spcPct val="90000"/>
              </a:lnSpc>
            </a:pPr>
            <a:r>
              <a:rPr lang="en-GB" altLang="en-US" sz="3500" b="1" dirty="0" smtClean="0"/>
              <a:t>ENGINE HARDWARE</a:t>
            </a:r>
            <a:endParaRPr lang="en-GB" altLang="en-US" sz="3500" b="1" dirty="0"/>
          </a:p>
        </p:txBody>
      </p:sp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2135189" y="6019801"/>
            <a:ext cx="8137525" cy="5048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478271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74826" y="908051"/>
            <a:ext cx="8075613" cy="5616575"/>
          </a:xfrm>
          <a:noFill/>
          <a:ln/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Clr>
                <a:srgbClr val="FF0033"/>
              </a:buClr>
              <a:buFont typeface="Wingdings" panose="05000000000000000000" pitchFamily="2" charset="2"/>
              <a:buChar char="§"/>
            </a:pPr>
            <a:r>
              <a:rPr lang="en-GB" altLang="en-US" sz="1700" b="1" dirty="0"/>
              <a:t>NO</a:t>
            </a:r>
            <a:r>
              <a:rPr lang="en-GB" altLang="en-US" sz="1700" b="1" baseline="-25000" dirty="0"/>
              <a:t>x</a:t>
            </a:r>
          </a:p>
          <a:p>
            <a:pPr lvl="1">
              <a:lnSpc>
                <a:spcPct val="80000"/>
              </a:lnSpc>
            </a:pPr>
            <a:r>
              <a:rPr lang="en-GB" altLang="en-US" sz="1500" dirty="0"/>
              <a:t>Nitrous oxide (NO), poisonous gas</a:t>
            </a:r>
          </a:p>
          <a:p>
            <a:pPr lvl="1">
              <a:lnSpc>
                <a:spcPct val="80000"/>
              </a:lnSpc>
            </a:pPr>
            <a:r>
              <a:rPr lang="en-GB" altLang="en-US" sz="1500" dirty="0"/>
              <a:t>Nitrogen dioxide (NO</a:t>
            </a:r>
            <a:r>
              <a:rPr lang="en-GB" altLang="en-US" sz="1500" baseline="-25000" dirty="0"/>
              <a:t>2</a:t>
            </a:r>
            <a:r>
              <a:rPr lang="en-GB" altLang="en-US" sz="1500" dirty="0"/>
              <a:t>), can cause respiratory problems</a:t>
            </a:r>
          </a:p>
          <a:p>
            <a:pPr lvl="1">
              <a:lnSpc>
                <a:spcPct val="80000"/>
              </a:lnSpc>
            </a:pPr>
            <a:r>
              <a:rPr lang="en-GB" altLang="en-US" sz="1500" dirty="0"/>
              <a:t>Produces Ozone (O</a:t>
            </a:r>
            <a:r>
              <a:rPr lang="en-GB" altLang="en-US" sz="1500" baseline="-25000" dirty="0"/>
              <a:t>3</a:t>
            </a:r>
            <a:r>
              <a:rPr lang="en-GB" altLang="en-US" sz="1500" dirty="0"/>
              <a:t>) in strong sunlight</a:t>
            </a:r>
          </a:p>
          <a:p>
            <a:pPr lvl="1">
              <a:lnSpc>
                <a:spcPct val="80000"/>
              </a:lnSpc>
            </a:pPr>
            <a:r>
              <a:rPr lang="en-GB" altLang="en-US" sz="1500" dirty="0"/>
              <a:t>Contributes to acid rain</a:t>
            </a:r>
          </a:p>
          <a:p>
            <a:pPr lvl="1">
              <a:lnSpc>
                <a:spcPct val="80000"/>
              </a:lnSpc>
            </a:pPr>
            <a:endParaRPr lang="en-GB" altLang="en-US" sz="1500" dirty="0"/>
          </a:p>
          <a:p>
            <a:pPr>
              <a:lnSpc>
                <a:spcPct val="80000"/>
              </a:lnSpc>
              <a:buClr>
                <a:srgbClr val="FF3300"/>
              </a:buClr>
              <a:buFont typeface="Wingdings" panose="05000000000000000000" pitchFamily="2" charset="2"/>
              <a:buChar char="§"/>
            </a:pPr>
            <a:r>
              <a:rPr lang="en-GB" altLang="en-US" sz="1700" b="1" dirty="0"/>
              <a:t>Hydrocarbon (HC) and Particulates (PM)</a:t>
            </a:r>
          </a:p>
          <a:p>
            <a:pPr lvl="1">
              <a:lnSpc>
                <a:spcPct val="80000"/>
              </a:lnSpc>
            </a:pPr>
            <a:r>
              <a:rPr lang="en-GB" altLang="en-US" sz="1500" dirty="0"/>
              <a:t>Unburnt fuel and soot</a:t>
            </a:r>
          </a:p>
          <a:p>
            <a:pPr lvl="1">
              <a:lnSpc>
                <a:spcPct val="80000"/>
              </a:lnSpc>
            </a:pPr>
            <a:r>
              <a:rPr lang="en-GB" altLang="en-US" sz="1500" dirty="0"/>
              <a:t>Harmful to health</a:t>
            </a:r>
          </a:p>
          <a:p>
            <a:pPr lvl="1">
              <a:lnSpc>
                <a:spcPct val="80000"/>
              </a:lnSpc>
            </a:pPr>
            <a:r>
              <a:rPr lang="en-GB" altLang="en-US" sz="1500" dirty="0"/>
              <a:t>Smog formation </a:t>
            </a:r>
          </a:p>
          <a:p>
            <a:pPr lvl="1">
              <a:lnSpc>
                <a:spcPct val="80000"/>
              </a:lnSpc>
            </a:pPr>
            <a:endParaRPr lang="en-GB" altLang="en-US" sz="1500" dirty="0"/>
          </a:p>
          <a:p>
            <a:pPr>
              <a:lnSpc>
                <a:spcPct val="80000"/>
              </a:lnSpc>
              <a:buClr>
                <a:srgbClr val="FF0033"/>
              </a:buClr>
              <a:buFont typeface="Wingdings" panose="05000000000000000000" pitchFamily="2" charset="2"/>
              <a:buChar char="§"/>
            </a:pPr>
            <a:r>
              <a:rPr lang="en-GB" altLang="en-US" sz="1700" b="1" dirty="0"/>
              <a:t>Carbon Monoxide (CO)</a:t>
            </a:r>
          </a:p>
          <a:p>
            <a:pPr lvl="1">
              <a:lnSpc>
                <a:spcPct val="80000"/>
              </a:lnSpc>
            </a:pPr>
            <a:r>
              <a:rPr lang="en-GB" altLang="en-US" sz="1500" dirty="0"/>
              <a:t>CO, poisonous gas</a:t>
            </a:r>
          </a:p>
          <a:p>
            <a:pPr lvl="1">
              <a:lnSpc>
                <a:spcPct val="80000"/>
              </a:lnSpc>
            </a:pPr>
            <a:endParaRPr lang="en-GB" altLang="en-US" sz="1500" dirty="0"/>
          </a:p>
          <a:p>
            <a:pPr>
              <a:lnSpc>
                <a:spcPct val="80000"/>
              </a:lnSpc>
              <a:buClr>
                <a:srgbClr val="FF0033"/>
              </a:buClr>
              <a:buFont typeface="Wingdings" panose="05000000000000000000" pitchFamily="2" charset="2"/>
              <a:buChar char="§"/>
            </a:pPr>
            <a:r>
              <a:rPr lang="en-GB" altLang="en-US" sz="1700" b="1" dirty="0"/>
              <a:t>CO</a:t>
            </a:r>
            <a:r>
              <a:rPr lang="en-GB" altLang="en-US" sz="1700" b="1" baseline="-10000" dirty="0"/>
              <a:t>2</a:t>
            </a:r>
          </a:p>
          <a:p>
            <a:pPr lvl="1">
              <a:lnSpc>
                <a:spcPct val="80000"/>
              </a:lnSpc>
            </a:pPr>
            <a:r>
              <a:rPr lang="en-GB" altLang="en-US" sz="1500" dirty="0"/>
              <a:t>Carbon Dioxide, colourless, inert gas</a:t>
            </a:r>
          </a:p>
          <a:p>
            <a:pPr lvl="1">
              <a:lnSpc>
                <a:spcPct val="80000"/>
              </a:lnSpc>
            </a:pPr>
            <a:r>
              <a:rPr lang="en-GB" altLang="en-US" sz="1500" dirty="0"/>
              <a:t>Greenhouse gas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GB" altLang="en-US" sz="1500" dirty="0"/>
          </a:p>
          <a:p>
            <a:pPr>
              <a:lnSpc>
                <a:spcPct val="80000"/>
              </a:lnSpc>
              <a:buClr>
                <a:srgbClr val="FF0033"/>
              </a:buClr>
              <a:buFont typeface="Wingdings" panose="05000000000000000000" pitchFamily="2" charset="2"/>
              <a:buChar char="§"/>
            </a:pPr>
            <a:r>
              <a:rPr lang="en-GB" altLang="en-US" sz="1700" b="1" dirty="0"/>
              <a:t>SO</a:t>
            </a:r>
            <a:r>
              <a:rPr lang="en-GB" altLang="en-US" sz="1700" b="1" baseline="-25000" dirty="0"/>
              <a:t>2, </a:t>
            </a:r>
            <a:r>
              <a:rPr lang="en-GB" altLang="en-US" sz="1700" b="1" dirty="0"/>
              <a:t>SO</a:t>
            </a:r>
            <a:r>
              <a:rPr lang="en-GB" altLang="en-US" sz="1700" b="1" baseline="-25000" dirty="0"/>
              <a:t>3</a:t>
            </a:r>
          </a:p>
          <a:p>
            <a:pPr lvl="1">
              <a:lnSpc>
                <a:spcPct val="80000"/>
              </a:lnSpc>
            </a:pPr>
            <a:r>
              <a:rPr lang="en-GB" altLang="en-US" sz="1500" dirty="0"/>
              <a:t>Sulphur Dioxide / Trioxide</a:t>
            </a:r>
          </a:p>
          <a:p>
            <a:pPr lvl="1">
              <a:lnSpc>
                <a:spcPct val="80000"/>
              </a:lnSpc>
            </a:pPr>
            <a:r>
              <a:rPr lang="en-GB" altLang="en-US" sz="1500" dirty="0"/>
              <a:t>Formed during combustion from sulphur</a:t>
            </a:r>
          </a:p>
          <a:p>
            <a:pPr lvl="1">
              <a:lnSpc>
                <a:spcPct val="80000"/>
              </a:lnSpc>
            </a:pPr>
            <a:r>
              <a:rPr lang="en-GB" altLang="en-US" sz="1500" dirty="0"/>
              <a:t>Breathing difficulties with asthmatics </a:t>
            </a:r>
          </a:p>
          <a:p>
            <a:pPr lvl="1">
              <a:lnSpc>
                <a:spcPct val="80000"/>
              </a:lnSpc>
            </a:pPr>
            <a:r>
              <a:rPr lang="en-GB" altLang="en-US" sz="1500" dirty="0"/>
              <a:t>Acid rain – Sulphuric acid</a:t>
            </a:r>
          </a:p>
          <a:p>
            <a:pPr lvl="1">
              <a:lnSpc>
                <a:spcPct val="80000"/>
              </a:lnSpc>
            </a:pPr>
            <a:endParaRPr lang="en-GB" altLang="en-US" sz="1500" dirty="0"/>
          </a:p>
          <a:p>
            <a:pPr lvl="1">
              <a:lnSpc>
                <a:spcPct val="80000"/>
              </a:lnSpc>
            </a:pPr>
            <a:endParaRPr lang="en-GB" altLang="en-US" sz="1500" dirty="0"/>
          </a:p>
          <a:p>
            <a:pPr lvl="1">
              <a:lnSpc>
                <a:spcPct val="80000"/>
              </a:lnSpc>
            </a:pPr>
            <a:endParaRPr lang="en-GB" altLang="en-US" sz="1500" dirty="0"/>
          </a:p>
          <a:p>
            <a:pPr>
              <a:lnSpc>
                <a:spcPct val="80000"/>
              </a:lnSpc>
            </a:pPr>
            <a:endParaRPr lang="en-GB" altLang="en-US" sz="1500" dirty="0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282854" y="-510101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829" tIns="47175" rIns="92829" bIns="47175" anchor="b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400" b="1" dirty="0">
                <a:solidFill>
                  <a:schemeClr val="tx1"/>
                </a:solidFill>
              </a:rPr>
              <a:t>Targeted Pollutants </a:t>
            </a: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6816725" y="5516564"/>
            <a:ext cx="25923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endParaRPr lang="en-GB" altLang="en-US" sz="1000" b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2395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2322" name="Group 2"/>
          <p:cNvGraphicFramePr>
            <a:graphicFrameLocks noGrp="1"/>
          </p:cNvGraphicFramePr>
          <p:nvPr>
            <p:ph/>
          </p:nvPr>
        </p:nvGraphicFramePr>
        <p:xfrm>
          <a:off x="1919288" y="1268414"/>
          <a:ext cx="8420100" cy="4849813"/>
        </p:xfrm>
        <a:graphic>
          <a:graphicData uri="http://schemas.openxmlformats.org/drawingml/2006/table">
            <a:tbl>
              <a:tblPr/>
              <a:tblGrid>
                <a:gridCol w="1368425"/>
                <a:gridCol w="1676400"/>
                <a:gridCol w="1060450"/>
                <a:gridCol w="1150937"/>
                <a:gridCol w="1081088"/>
                <a:gridCol w="863600"/>
                <a:gridCol w="1219200"/>
              </a:tblGrid>
              <a:tr h="447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2913" indent="142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77888" indent="36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16038" indent="55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55775" indent="730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129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701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1273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845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Standard</a:t>
                      </a:r>
                      <a:endParaRPr kumimoji="0" lang="en-US" altLang="en-US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2913" indent="142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77888" indent="36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16038" indent="55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55775" indent="730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129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701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1273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845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2913" indent="142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77888" indent="36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16038" indent="55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55775" indent="730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129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701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1273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845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 </a:t>
                      </a:r>
                      <a:endParaRPr kumimoji="0" lang="en-US" altLang="en-US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2913" indent="142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77888" indent="36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16038" indent="55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55775" indent="730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129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701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1273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845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HC </a:t>
                      </a:r>
                      <a:endParaRPr kumimoji="0" lang="en-US" altLang="en-US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2913" indent="142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77888" indent="36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16038" indent="55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55775" indent="730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129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701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1273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845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NOx </a:t>
                      </a:r>
                      <a:endParaRPr kumimoji="0" lang="en-US" altLang="en-US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2913" indent="142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77888" indent="36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16038" indent="55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55775" indent="730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129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701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1273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845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PM</a:t>
                      </a:r>
                      <a:endParaRPr kumimoji="0" lang="en-US" altLang="en-US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2913" indent="142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77888" indent="36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16038" indent="55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55775" indent="730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129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701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1273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845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Smoke</a:t>
                      </a:r>
                      <a:endParaRPr kumimoji="0" lang="en-US" altLang="en-US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445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2913" indent="142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77888" indent="36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16038" indent="55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55775" indent="730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129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701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1273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845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Euro 1</a:t>
                      </a:r>
                      <a:endParaRPr kumimoji="0" lang="en-US" altLang="en-US" sz="2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2913" indent="142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77888" indent="36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16038" indent="55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55775" indent="730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129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701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1273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845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1992,&lt;85kW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1992,&gt;85kW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2913" indent="142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77888" indent="36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16038" indent="55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55775" indent="730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129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701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1273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845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4.5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4.5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2913" indent="142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77888" indent="36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16038" indent="55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55775" indent="730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129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701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1273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845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1.1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1.1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2913" indent="142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77888" indent="36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16038" indent="55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55775" indent="730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129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701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1273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845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8.0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8.0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2913" indent="142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77888" indent="36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16038" indent="55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55775" indent="730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129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701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1273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845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0.612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0.36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2913" indent="142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77888" indent="36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16038" indent="55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55775" indent="730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129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701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1273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845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76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2913" indent="142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77888" indent="36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16038" indent="55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55775" indent="730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129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701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1273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845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Euro 2</a:t>
                      </a:r>
                      <a:endParaRPr kumimoji="0" lang="en-US" altLang="en-US" sz="2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2913" indent="142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77888" indent="36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16038" indent="55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55775" indent="730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129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701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1273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845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Oct 1996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Oct 1998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2913" indent="142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77888" indent="36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16038" indent="55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55775" indent="730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129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701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1273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845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4.0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4.0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2913" indent="142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77888" indent="36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16038" indent="55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55775" indent="730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129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701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1273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845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1.1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1.1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2913" indent="142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77888" indent="36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16038" indent="55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55775" indent="730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129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701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1273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845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7.0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7.0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2913" indent="142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77888" indent="36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16038" indent="55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55775" indent="730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129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701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1273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845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0.25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0.15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2913" indent="142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77888" indent="36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16038" indent="55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55775" indent="730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129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701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1273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845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65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2913" indent="142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77888" indent="36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16038" indent="55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55775" indent="730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129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701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1273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845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Euro 3</a:t>
                      </a:r>
                      <a:endParaRPr kumimoji="0" lang="en-US" altLang="en-US" sz="2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2913" indent="142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77888" indent="36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16038" indent="55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55775" indent="730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129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701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1273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845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Oct 1999*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Oct 2000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2913" indent="142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77888" indent="36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16038" indent="55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55775" indent="730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129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701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1273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845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1.0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2.1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2913" indent="142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77888" indent="36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16038" indent="55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55775" indent="730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129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701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1273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845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0.25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0.66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2913" indent="142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77888" indent="36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16038" indent="55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55775" indent="730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129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701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1273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845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2.0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5.0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2913" indent="142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77888" indent="36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16038" indent="55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55775" indent="730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129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701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1273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845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0.02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0.10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2913" indent="142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77888" indent="36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16038" indent="55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55775" indent="730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129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701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1273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845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0.8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69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2913" indent="142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77888" indent="36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16038" indent="55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55775" indent="730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129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701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1273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845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Euro 4</a:t>
                      </a:r>
                      <a:endParaRPr kumimoji="0" lang="en-US" altLang="en-US" sz="2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2913" indent="142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77888" indent="36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16038" indent="55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55775" indent="730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129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701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1273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845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Oct 2005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2913" indent="142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77888" indent="36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16038" indent="55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55775" indent="730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129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701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1273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845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1.5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2913" indent="142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77888" indent="36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16038" indent="55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55775" indent="730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129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701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1273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845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0.46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2913" indent="142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77888" indent="36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16038" indent="55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55775" indent="730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129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701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1273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845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3.5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2913" indent="142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77888" indent="36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16038" indent="55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55775" indent="730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129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701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1273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845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0.02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2913" indent="142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77888" indent="36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16038" indent="55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55775" indent="730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129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701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1273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845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0.5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73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2913" indent="142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77888" indent="36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16038" indent="55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55775" indent="730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129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701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1273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845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Euro 5</a:t>
                      </a:r>
                      <a:endParaRPr kumimoji="0" lang="en-US" altLang="en-US" sz="2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2913" indent="142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77888" indent="36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16038" indent="55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55775" indent="730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129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701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1273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845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Oct 2008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2913" indent="142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77888" indent="36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16038" indent="55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55775" indent="730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129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701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1273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845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1.5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2913" indent="142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77888" indent="36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16038" indent="55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55775" indent="730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129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701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1273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845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0.46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2913" indent="142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77888" indent="36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16038" indent="55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55775" indent="730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129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701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1273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845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2.0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2913" indent="142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77888" indent="36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16038" indent="55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55775" indent="730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129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701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1273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845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0.02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2913" indent="142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77888" indent="36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16038" indent="55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55775" indent="730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129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701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1273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845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0.5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73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2913" indent="142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77888" indent="36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16038" indent="55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55775" indent="730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129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701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1273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845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Euro 6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2913" indent="142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77888" indent="36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16038" indent="55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55775" indent="730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129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701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1273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845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Sept 2014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2913" indent="142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77888" indent="36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16038" indent="55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55775" indent="730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129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701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1273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845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1.5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2913" indent="142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77888" indent="36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16038" indent="55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55775" indent="730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129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701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1273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845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2913" indent="142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77888" indent="36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16038" indent="55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55775" indent="730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129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701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1273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845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2913" indent="142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77888" indent="36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16038" indent="55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55775" indent="730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129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701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1273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845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2913" indent="142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77888" indent="36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16038" indent="55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55775" indent="730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129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701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1273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845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12388" name="Text Box 68"/>
          <p:cNvSpPr txBox="1">
            <a:spLocks noChangeArrowheads="1"/>
          </p:cNvSpPr>
          <p:nvPr/>
        </p:nvSpPr>
        <p:spPr bwMode="auto">
          <a:xfrm>
            <a:off x="1992313" y="6381751"/>
            <a:ext cx="7416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GB" altLang="en-US" sz="1000" b="1">
                <a:solidFill>
                  <a:schemeClr val="accent2"/>
                </a:solidFill>
                <a:latin typeface="Verdana" panose="020B0604030504040204" pitchFamily="34" charset="0"/>
              </a:rPr>
              <a:t>Units in g/kWh, Smoke  in m</a:t>
            </a:r>
            <a:r>
              <a:rPr lang="en-GB" altLang="en-US" sz="1000" b="1" baseline="30000">
                <a:solidFill>
                  <a:schemeClr val="accent2"/>
                </a:solidFill>
                <a:latin typeface="Verdana" panose="020B0604030504040204" pitchFamily="34" charset="0"/>
              </a:rPr>
              <a:t>-1                      *</a:t>
            </a:r>
            <a:r>
              <a:rPr lang="en-GB" altLang="en-US" sz="1000" b="1">
                <a:solidFill>
                  <a:schemeClr val="accent2"/>
                </a:solidFill>
                <a:latin typeface="Verdana" panose="020B0604030504040204" pitchFamily="34" charset="0"/>
              </a:rPr>
              <a:t>Enhanced Environmentally Friendly vehicles only</a:t>
            </a:r>
            <a:endParaRPr lang="en-US" altLang="en-US" sz="1000" b="1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  <p:sp>
        <p:nvSpPr>
          <p:cNvPr id="312389" name="Text Box 69"/>
          <p:cNvSpPr txBox="1">
            <a:spLocks noChangeArrowheads="1"/>
          </p:cNvSpPr>
          <p:nvPr/>
        </p:nvSpPr>
        <p:spPr bwMode="auto">
          <a:xfrm>
            <a:off x="1992313" y="836613"/>
            <a:ext cx="89646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GB" altLang="en-US" sz="1600" b="1">
                <a:latin typeface="Verdana" panose="020B0604030504040204" pitchFamily="34" charset="0"/>
              </a:rPr>
              <a:t>EU Emission Standards for Heavy Duty Diesel Engines (Lorries/Buses)</a:t>
            </a:r>
            <a:endParaRPr lang="en-US" altLang="en-US" sz="1600" b="1">
              <a:latin typeface="Verdana" panose="020B0604030504040204" pitchFamily="34" charset="0"/>
            </a:endParaRPr>
          </a:p>
        </p:txBody>
      </p:sp>
      <p:sp>
        <p:nvSpPr>
          <p:cNvPr id="312390" name="Rectangle 70"/>
          <p:cNvSpPr>
            <a:spLocks noChangeArrowheads="1"/>
          </p:cNvSpPr>
          <p:nvPr/>
        </p:nvSpPr>
        <p:spPr bwMode="auto">
          <a:xfrm>
            <a:off x="290384" y="125626"/>
            <a:ext cx="87439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en-GB" altLang="en-US" sz="2400" b="1" dirty="0"/>
              <a:t>Emissions Legislation – On Road</a:t>
            </a:r>
          </a:p>
        </p:txBody>
      </p:sp>
    </p:spTree>
    <p:extLst>
      <p:ext uri="{BB962C8B-B14F-4D97-AF65-F5344CB8AC3E}">
        <p14:creationId xmlns:p14="http://schemas.microsoft.com/office/powerpoint/2010/main" val="31831773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4902" name="Group 38"/>
          <p:cNvGraphicFramePr>
            <a:graphicFrameLocks noGrp="1"/>
          </p:cNvGraphicFramePr>
          <p:nvPr>
            <p:ph/>
          </p:nvPr>
        </p:nvGraphicFramePr>
        <p:xfrm>
          <a:off x="2782889" y="3144838"/>
          <a:ext cx="6550025" cy="2227260"/>
        </p:xfrm>
        <a:graphic>
          <a:graphicData uri="http://schemas.openxmlformats.org/drawingml/2006/table">
            <a:tbl>
              <a:tblPr/>
              <a:tblGrid>
                <a:gridCol w="2415827"/>
                <a:gridCol w="1912951"/>
                <a:gridCol w="2221247"/>
              </a:tblGrid>
              <a:tr h="37121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22542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indent="-4460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indent="-6858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indent="-9144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indent="-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indent="-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indent="-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indent="-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EPA </a:t>
                      </a:r>
                      <a:endParaRPr kumimoji="0" lang="en-US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75" marB="34275" anchor="b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22542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indent="-4460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indent="-6858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indent="-9144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indent="-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indent="-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indent="-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indent="-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</a:t>
                      </a:r>
                      <a:endParaRPr kumimoji="0" lang="en-US" alt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75" marB="3427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22542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indent="-4460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indent="-6858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indent="-9144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indent="-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indent="-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indent="-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indent="-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  <a:endParaRPr kumimoji="0" lang="en-US" alt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75" marB="3427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21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22542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indent="-4460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indent="-6858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indent="-9144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indent="-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indent="-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indent="-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indent="-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Tier 1</a:t>
                      </a:r>
                      <a:endParaRPr kumimoji="0" lang="en-US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75" marB="34275" anchor="b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22542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indent="-4460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indent="-6858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indent="-9144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indent="-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indent="-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indent="-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indent="-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Stage I</a:t>
                      </a:r>
                      <a:endParaRPr kumimoji="0" lang="en-US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75" marB="3427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22542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indent="-4460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indent="-6858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indent="-9144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indent="-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indent="-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indent="-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indent="-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1996 - 1999</a:t>
                      </a:r>
                      <a:endParaRPr kumimoji="0" lang="en-US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75" marB="3427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21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22542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indent="-4460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indent="-6858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indent="-9144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indent="-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indent="-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indent="-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indent="-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Tier 2</a:t>
                      </a:r>
                      <a:endParaRPr kumimoji="0" lang="en-US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75" marB="34275" anchor="b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22542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indent="-4460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indent="-6858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indent="-9144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indent="-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indent="-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indent="-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indent="-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Stage II</a:t>
                      </a:r>
                      <a:endParaRPr kumimoji="0" lang="en-US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75" marB="3427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22542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indent="-4460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indent="-6858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indent="-9144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indent="-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indent="-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indent="-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indent="-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2001 - 2004</a:t>
                      </a:r>
                      <a:endParaRPr kumimoji="0" lang="en-US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75" marB="3427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21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22542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indent="-4460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indent="-6858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indent="-9144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indent="-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indent="-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indent="-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indent="-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Tier 3</a:t>
                      </a:r>
                      <a:endParaRPr kumimoji="0" lang="en-US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75" marB="34275" anchor="b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22542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indent="-4460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indent="-6858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indent="-9144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indent="-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indent="-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indent="-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indent="-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Stage IIIA</a:t>
                      </a:r>
                      <a:endParaRPr kumimoji="0" lang="en-US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75" marB="3427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22542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indent="-4460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indent="-6858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indent="-9144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indent="-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indent="-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indent="-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indent="-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2006 - 2008</a:t>
                      </a:r>
                      <a:endParaRPr kumimoji="0" lang="en-US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75" marB="3427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21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22542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indent="-4460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indent="-6858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indent="-9144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indent="-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indent="-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indent="-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indent="-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Interim Tier 4</a:t>
                      </a:r>
                      <a:endParaRPr kumimoji="0" lang="en-US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75" marB="34275" anchor="b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22542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indent="-4460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indent="-6858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indent="-9144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indent="-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indent="-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indent="-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indent="-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Stage IIIB</a:t>
                      </a:r>
                      <a:endParaRPr kumimoji="0" lang="en-US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75" marB="3427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22542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indent="-4460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indent="-6858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indent="-9144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indent="-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indent="-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indent="-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indent="-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2008 - 2013</a:t>
                      </a:r>
                      <a:endParaRPr kumimoji="0" lang="en-US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75" marB="3427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21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22542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indent="-4460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indent="-6858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indent="-9144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indent="-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indent="-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indent="-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indent="-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Final Tier 4</a:t>
                      </a:r>
                      <a:endParaRPr kumimoji="0" lang="en-US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75" marB="34275" anchor="b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22542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indent="-4460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indent="-6858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indent="-9144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indent="-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indent="-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indent="-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indent="-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Stage 4</a:t>
                      </a:r>
                      <a:endParaRPr kumimoji="0" lang="en-US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75" marB="3427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22542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indent="-4460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indent="-6858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indent="-9144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indent="-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indent="-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indent="-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indent="-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2012 - 2015</a:t>
                      </a:r>
                      <a:endParaRPr kumimoji="0" lang="en-US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75" marB="3427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36" name="Rectangle 32"/>
          <p:cNvSpPr>
            <a:spLocks noChangeArrowheads="1"/>
          </p:cNvSpPr>
          <p:nvPr/>
        </p:nvSpPr>
        <p:spPr bwMode="auto">
          <a:xfrm>
            <a:off x="3048001" y="1892300"/>
            <a:ext cx="6557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b="1"/>
              <a:t>Environmental Protection Agency (U.S.A.)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 b="1"/>
              <a:t>European Union (EU)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 b="1"/>
              <a:t>Emissions Legislation for Non-road Diesel Engines</a:t>
            </a:r>
          </a:p>
        </p:txBody>
      </p:sp>
      <p:sp>
        <p:nvSpPr>
          <p:cNvPr id="21537" name="Rectangle 33"/>
          <p:cNvSpPr>
            <a:spLocks noChangeArrowheads="1"/>
          </p:cNvSpPr>
          <p:nvPr/>
        </p:nvSpPr>
        <p:spPr bwMode="auto">
          <a:xfrm>
            <a:off x="1774826" y="260350"/>
            <a:ext cx="4829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b="1"/>
              <a:t>Emissions Legislation – Off-Highway</a:t>
            </a:r>
          </a:p>
        </p:txBody>
      </p:sp>
    </p:spTree>
    <p:extLst>
      <p:ext uri="{BB962C8B-B14F-4D97-AF65-F5344CB8AC3E}">
        <p14:creationId xmlns:p14="http://schemas.microsoft.com/office/powerpoint/2010/main" val="406962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Emissions Off Road Ch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265" y="1411503"/>
            <a:ext cx="9415057" cy="4608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264319" y="162698"/>
            <a:ext cx="58324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b="1" dirty="0">
                <a:solidFill>
                  <a:schemeClr val="tx1"/>
                </a:solidFill>
              </a:rPr>
              <a:t>Emissions Legislation – Off-Highway</a:t>
            </a:r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2135189" y="6019801"/>
            <a:ext cx="8137525" cy="5048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2136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reeform 2"/>
          <p:cNvSpPr>
            <a:spLocks/>
          </p:cNvSpPr>
          <p:nvPr/>
        </p:nvSpPr>
        <p:spPr bwMode="auto">
          <a:xfrm>
            <a:off x="3916364" y="3276600"/>
            <a:ext cx="3659187" cy="2895600"/>
          </a:xfrm>
          <a:custGeom>
            <a:avLst/>
            <a:gdLst>
              <a:gd name="T0" fmla="*/ 0 w 2496"/>
              <a:gd name="T1" fmla="*/ 0 h 1824"/>
              <a:gd name="T2" fmla="*/ 0 w 2496"/>
              <a:gd name="T3" fmla="*/ 2147483646 h 1824"/>
              <a:gd name="T4" fmla="*/ 2147483646 w 2496"/>
              <a:gd name="T5" fmla="*/ 2147483646 h 1824"/>
              <a:gd name="T6" fmla="*/ 2147483646 w 2496"/>
              <a:gd name="T7" fmla="*/ 2147483646 h 1824"/>
              <a:gd name="T8" fmla="*/ 2147483646 w 2496"/>
              <a:gd name="T9" fmla="*/ 2147483646 h 1824"/>
              <a:gd name="T10" fmla="*/ 2147483646 w 2496"/>
              <a:gd name="T11" fmla="*/ 2147483646 h 1824"/>
              <a:gd name="T12" fmla="*/ 2147483646 w 2496"/>
              <a:gd name="T13" fmla="*/ 2147483646 h 1824"/>
              <a:gd name="T14" fmla="*/ 2147483646 w 2496"/>
              <a:gd name="T15" fmla="*/ 0 h 182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496" h="1824">
                <a:moveTo>
                  <a:pt x="0" y="0"/>
                </a:moveTo>
                <a:lnTo>
                  <a:pt x="0" y="1200"/>
                </a:lnTo>
                <a:lnTo>
                  <a:pt x="240" y="1200"/>
                </a:lnTo>
                <a:lnTo>
                  <a:pt x="672" y="1824"/>
                </a:lnTo>
                <a:lnTo>
                  <a:pt x="1872" y="1824"/>
                </a:lnTo>
                <a:lnTo>
                  <a:pt x="2208" y="1200"/>
                </a:lnTo>
                <a:lnTo>
                  <a:pt x="2496" y="1200"/>
                </a:lnTo>
                <a:lnTo>
                  <a:pt x="2496" y="0"/>
                </a:lnTo>
              </a:path>
            </a:pathLst>
          </a:custGeom>
          <a:noFill/>
          <a:ln w="12700" cap="flat" cmpd="sng">
            <a:solidFill>
              <a:srgbClr val="ECECE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DBC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43" name="Oval 3"/>
          <p:cNvSpPr>
            <a:spLocks noChangeArrowheads="1"/>
          </p:cNvSpPr>
          <p:nvPr/>
        </p:nvSpPr>
        <p:spPr bwMode="auto">
          <a:xfrm>
            <a:off x="4541838" y="3357564"/>
            <a:ext cx="2392362" cy="2357437"/>
          </a:xfrm>
          <a:prstGeom prst="ellipse">
            <a:avLst/>
          </a:prstGeom>
          <a:solidFill>
            <a:srgbClr val="FDBC00"/>
          </a:solidFill>
          <a:ln w="762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b="1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828800" y="1143000"/>
            <a:ext cx="7932738" cy="78105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0488" tIns="44450" rIns="90488" bIns="44450" rtlCol="0">
            <a:normAutofit fontScale="25000" lnSpcReduction="20000"/>
          </a:bodyPr>
          <a:lstStyle/>
          <a:p>
            <a:pPr marL="349250" indent="-349250" defTabSz="930275">
              <a:lnSpc>
                <a:spcPct val="70000"/>
              </a:lnSpc>
            </a:pPr>
            <a:r>
              <a:rPr lang="en-US" altLang="en-US" sz="11200" dirty="0"/>
              <a:t>Separation of mating surfaces / </a:t>
            </a:r>
          </a:p>
          <a:p>
            <a:pPr marL="349250" indent="-349250" defTabSz="930275">
              <a:lnSpc>
                <a:spcPct val="70000"/>
              </a:lnSpc>
              <a:buNone/>
            </a:pPr>
            <a:r>
              <a:rPr lang="en-US" altLang="en-US" sz="11200" dirty="0"/>
              <a:t>    </a:t>
            </a:r>
            <a:r>
              <a:rPr lang="en-US" altLang="en-US" sz="11200" dirty="0" smtClean="0"/>
              <a:t> friction </a:t>
            </a:r>
            <a:r>
              <a:rPr lang="en-US" altLang="en-US" sz="11200" dirty="0"/>
              <a:t>Reduction</a:t>
            </a:r>
          </a:p>
          <a:p>
            <a:pPr marL="349250" indent="-349250" defTabSz="930275">
              <a:lnSpc>
                <a:spcPct val="70000"/>
              </a:lnSpc>
              <a:buNone/>
            </a:pPr>
            <a:r>
              <a:rPr lang="en-US" altLang="en-US" dirty="0"/>
              <a:t>   </a:t>
            </a:r>
          </a:p>
          <a:p>
            <a:pPr marL="349250" indent="-349250" defTabSz="930275">
              <a:lnSpc>
                <a:spcPct val="70000"/>
              </a:lnSpc>
              <a:buNone/>
            </a:pPr>
            <a:endParaRPr lang="en-US" altLang="en-US" dirty="0"/>
          </a:p>
          <a:p>
            <a:pPr marL="349250" indent="-349250" defTabSz="930275">
              <a:lnSpc>
                <a:spcPct val="70000"/>
              </a:lnSpc>
              <a:buNone/>
            </a:pPr>
            <a:r>
              <a:rPr lang="en-US" altLang="en-US" dirty="0"/>
              <a:t>   </a:t>
            </a:r>
          </a:p>
        </p:txBody>
      </p:sp>
      <p:sp>
        <p:nvSpPr>
          <p:cNvPr id="10245" name="Oval 5"/>
          <p:cNvSpPr>
            <a:spLocks noChangeArrowheads="1"/>
          </p:cNvSpPr>
          <p:nvPr/>
        </p:nvSpPr>
        <p:spPr bwMode="auto">
          <a:xfrm>
            <a:off x="4760914" y="3530601"/>
            <a:ext cx="1970087" cy="1985963"/>
          </a:xfrm>
          <a:prstGeom prst="ellipse">
            <a:avLst/>
          </a:prstGeom>
          <a:gradFill rotWithShape="0">
            <a:gsLst>
              <a:gs pos="0">
                <a:srgbClr val="C0C0C0"/>
              </a:gs>
              <a:gs pos="100000">
                <a:srgbClr val="595959"/>
              </a:gs>
            </a:gsLst>
            <a:path path="rect">
              <a:fillToRect r="100000" b="100000"/>
            </a:path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b="1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5016501" y="4278313"/>
            <a:ext cx="15478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en-US" sz="2800" b="1"/>
              <a:t>Journal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7786688" y="3429000"/>
            <a:ext cx="17589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en-US" sz="2800"/>
              <a:t>Bearing Shell </a:t>
            </a:r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 flipH="1">
            <a:off x="6870700" y="3886200"/>
            <a:ext cx="915988" cy="152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7926388" y="4876801"/>
            <a:ext cx="1758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en-US" sz="2800"/>
              <a:t>Oil Film </a:t>
            </a:r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 flipH="1">
            <a:off x="6589714" y="5105400"/>
            <a:ext cx="1336675" cy="158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2971800" y="2743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en-US" sz="2400"/>
              <a:t>Example</a:t>
            </a:r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3986214" y="5181600"/>
            <a:ext cx="211137" cy="152400"/>
          </a:xfrm>
          <a:prstGeom prst="rect">
            <a:avLst/>
          </a:prstGeom>
          <a:noFill/>
          <a:ln w="12700">
            <a:solidFill>
              <a:srgbClr val="ECECE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b="1"/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7292975" y="5181600"/>
            <a:ext cx="211138" cy="152400"/>
          </a:xfrm>
          <a:prstGeom prst="rect">
            <a:avLst/>
          </a:prstGeom>
          <a:noFill/>
          <a:ln w="12700">
            <a:solidFill>
              <a:srgbClr val="ECECE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b="1"/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>
            <a:off x="3916363" y="4114800"/>
            <a:ext cx="633412" cy="1588"/>
          </a:xfrm>
          <a:prstGeom prst="line">
            <a:avLst/>
          </a:prstGeom>
          <a:noFill/>
          <a:ln w="12700">
            <a:solidFill>
              <a:srgbClr val="ECECE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55" name="Line 15"/>
          <p:cNvSpPr>
            <a:spLocks noChangeShapeType="1"/>
          </p:cNvSpPr>
          <p:nvPr/>
        </p:nvSpPr>
        <p:spPr bwMode="auto">
          <a:xfrm>
            <a:off x="6942138" y="4114800"/>
            <a:ext cx="633412" cy="1588"/>
          </a:xfrm>
          <a:prstGeom prst="line">
            <a:avLst/>
          </a:prstGeom>
          <a:noFill/>
          <a:ln w="12700">
            <a:solidFill>
              <a:srgbClr val="ECECE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56" name="Rectangle 19"/>
          <p:cNvSpPr>
            <a:spLocks noChangeArrowheads="1"/>
          </p:cNvSpPr>
          <p:nvPr/>
        </p:nvSpPr>
        <p:spPr bwMode="auto">
          <a:xfrm>
            <a:off x="1600200" y="155575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/>
              <a:t>Lubricant Function and Properties</a:t>
            </a:r>
          </a:p>
        </p:txBody>
      </p:sp>
      <p:sp>
        <p:nvSpPr>
          <p:cNvPr id="10257" name="Line 20"/>
          <p:cNvSpPr>
            <a:spLocks noChangeShapeType="1"/>
          </p:cNvSpPr>
          <p:nvPr/>
        </p:nvSpPr>
        <p:spPr bwMode="auto">
          <a:xfrm flipV="1">
            <a:off x="1524000" y="836614"/>
            <a:ext cx="91440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58466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ChangeArrowheads="1"/>
          </p:cNvSpPr>
          <p:nvPr/>
        </p:nvSpPr>
        <p:spPr bwMode="auto">
          <a:xfrm>
            <a:off x="1054444" y="661001"/>
            <a:ext cx="8659019" cy="6007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Ctr="1"/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ct val="20000"/>
              </a:spcAft>
              <a:buClr>
                <a:srgbClr val="CC3300"/>
              </a:buClr>
            </a:pPr>
            <a:r>
              <a:rPr lang="en-US" altLang="en-US" dirty="0">
                <a:solidFill>
                  <a:schemeClr val="tx1"/>
                </a:solidFill>
              </a:rPr>
              <a:t> </a:t>
            </a:r>
            <a:endParaRPr lang="en-US" altLang="en-US" dirty="0" smtClean="0">
              <a:solidFill>
                <a:schemeClr val="tx1"/>
              </a:solidFill>
            </a:endParaRPr>
          </a:p>
          <a:p>
            <a:pPr>
              <a:spcAft>
                <a:spcPct val="20000"/>
              </a:spcAft>
              <a:buClr>
                <a:srgbClr val="CC3300"/>
              </a:buClr>
              <a:buFont typeface="Wingdings" panose="05000000000000000000" pitchFamily="2" charset="2"/>
              <a:buChar char="§"/>
            </a:pPr>
            <a:r>
              <a:rPr lang="en-US" altLang="en-US" b="1" smtClean="0">
                <a:solidFill>
                  <a:schemeClr val="tx1"/>
                </a:solidFill>
              </a:rPr>
              <a:t> Exhaust </a:t>
            </a:r>
            <a:r>
              <a:rPr lang="en-US" altLang="en-US" b="1" dirty="0">
                <a:solidFill>
                  <a:schemeClr val="tx1"/>
                </a:solidFill>
              </a:rPr>
              <a:t>Gas Re-circulation</a:t>
            </a:r>
            <a:r>
              <a:rPr lang="en-US" altLang="en-US" dirty="0">
                <a:solidFill>
                  <a:schemeClr val="tx1"/>
                </a:solidFill>
              </a:rPr>
              <a:t> (</a:t>
            </a:r>
            <a:r>
              <a:rPr lang="en-US" altLang="en-US" b="1" dirty="0">
                <a:solidFill>
                  <a:schemeClr val="tx1"/>
                </a:solidFill>
              </a:rPr>
              <a:t>EGR</a:t>
            </a:r>
            <a:r>
              <a:rPr lang="en-US" altLang="en-US" dirty="0">
                <a:solidFill>
                  <a:schemeClr val="tx1"/>
                </a:solidFill>
              </a:rPr>
              <a:t>)</a:t>
            </a:r>
          </a:p>
          <a:p>
            <a:pPr lvl="1">
              <a:spcAft>
                <a:spcPct val="20000"/>
              </a:spcAft>
              <a:buClr>
                <a:srgbClr val="CC3300"/>
              </a:buClr>
              <a:buFont typeface="Wingdings" panose="05000000000000000000" pitchFamily="2" charset="2"/>
              <a:buChar char="§"/>
            </a:pPr>
            <a:r>
              <a:rPr lang="en-GB" altLang="en-US" dirty="0">
                <a:solidFill>
                  <a:schemeClr val="tx1"/>
                </a:solidFill>
              </a:rPr>
              <a:t> </a:t>
            </a:r>
            <a:r>
              <a:rPr lang="en-GB" altLang="en-US" dirty="0">
                <a:solidFill>
                  <a:srgbClr val="002060"/>
                </a:solidFill>
              </a:rPr>
              <a:t>NOx </a:t>
            </a:r>
            <a:r>
              <a:rPr lang="en-US" altLang="en-US" dirty="0">
                <a:solidFill>
                  <a:srgbClr val="002060"/>
                </a:solidFill>
              </a:rPr>
              <a:t>r</a:t>
            </a:r>
            <a:r>
              <a:rPr lang="en-GB" altLang="en-US" dirty="0" err="1">
                <a:solidFill>
                  <a:srgbClr val="002060"/>
                </a:solidFill>
              </a:rPr>
              <a:t>eduction</a:t>
            </a:r>
            <a:endParaRPr lang="en-GB" altLang="en-US" dirty="0">
              <a:solidFill>
                <a:srgbClr val="002060"/>
              </a:solidFill>
            </a:endParaRPr>
          </a:p>
          <a:p>
            <a:pPr lvl="1">
              <a:spcAft>
                <a:spcPct val="20000"/>
              </a:spcAft>
              <a:buClr>
                <a:srgbClr val="CC3300"/>
              </a:buClr>
              <a:buFont typeface="Wingdings" panose="05000000000000000000" pitchFamily="2" charset="2"/>
              <a:buChar char="§"/>
            </a:pPr>
            <a:r>
              <a:rPr lang="en-GB" altLang="en-US" dirty="0">
                <a:solidFill>
                  <a:srgbClr val="002060"/>
                </a:solidFill>
              </a:rPr>
              <a:t> The oil must combat: thickening, wear and </a:t>
            </a:r>
            <a:r>
              <a:rPr lang="en-GB" altLang="en-US" dirty="0" smtClean="0">
                <a:solidFill>
                  <a:srgbClr val="002060"/>
                </a:solidFill>
              </a:rPr>
              <a:t>corrosion</a:t>
            </a:r>
          </a:p>
          <a:p>
            <a:pPr lvl="1">
              <a:spcAft>
                <a:spcPct val="20000"/>
              </a:spcAft>
              <a:buClr>
                <a:srgbClr val="CC3300"/>
              </a:buClr>
              <a:buFont typeface="Wingdings" panose="05000000000000000000" pitchFamily="2" charset="2"/>
              <a:buChar char="§"/>
            </a:pPr>
            <a:endParaRPr lang="en-GB" altLang="en-US" sz="800" dirty="0">
              <a:solidFill>
                <a:srgbClr val="002060"/>
              </a:solidFill>
            </a:endParaRPr>
          </a:p>
          <a:p>
            <a:pPr>
              <a:spcAft>
                <a:spcPct val="20000"/>
              </a:spcAft>
              <a:buClr>
                <a:srgbClr val="CC3300"/>
              </a:buClr>
              <a:buFont typeface="Wingdings" panose="05000000000000000000" pitchFamily="2" charset="2"/>
              <a:buChar char="§"/>
            </a:pPr>
            <a:r>
              <a:rPr lang="en-US" altLang="en-US" b="1" dirty="0" smtClean="0">
                <a:solidFill>
                  <a:schemeClr val="tx1"/>
                </a:solidFill>
              </a:rPr>
              <a:t> Diesel Particulate Filters </a:t>
            </a:r>
            <a:r>
              <a:rPr lang="en-US" altLang="en-US" dirty="0" smtClean="0">
                <a:solidFill>
                  <a:schemeClr val="tx1"/>
                </a:solidFill>
              </a:rPr>
              <a:t>(</a:t>
            </a:r>
            <a:r>
              <a:rPr lang="en-US" altLang="en-US" b="1" dirty="0" smtClean="0">
                <a:solidFill>
                  <a:schemeClr val="tx1"/>
                </a:solidFill>
              </a:rPr>
              <a:t>DPF</a:t>
            </a:r>
            <a:r>
              <a:rPr lang="en-US" altLang="en-US" dirty="0" smtClean="0">
                <a:solidFill>
                  <a:schemeClr val="tx1"/>
                </a:solidFill>
              </a:rPr>
              <a:t>)</a:t>
            </a:r>
          </a:p>
          <a:p>
            <a:pPr lvl="1">
              <a:spcAft>
                <a:spcPct val="20000"/>
              </a:spcAft>
              <a:buClr>
                <a:srgbClr val="CC3300"/>
              </a:buClr>
              <a:buFont typeface="Wingdings" panose="05000000000000000000" pitchFamily="2" charset="2"/>
              <a:buChar char="§"/>
            </a:pPr>
            <a:r>
              <a:rPr lang="en-GB" altLang="en-US" dirty="0" smtClean="0">
                <a:solidFill>
                  <a:schemeClr val="tx1"/>
                </a:solidFill>
              </a:rPr>
              <a:t> </a:t>
            </a:r>
            <a:r>
              <a:rPr lang="en-GB" altLang="en-US" dirty="0">
                <a:solidFill>
                  <a:srgbClr val="002060"/>
                </a:solidFill>
              </a:rPr>
              <a:t>Part</a:t>
            </a:r>
            <a:r>
              <a:rPr lang="en-US" altLang="en-US" dirty="0" err="1">
                <a:solidFill>
                  <a:srgbClr val="002060"/>
                </a:solidFill>
              </a:rPr>
              <a:t>iculate</a:t>
            </a:r>
            <a:r>
              <a:rPr lang="en-US" altLang="en-US" dirty="0">
                <a:solidFill>
                  <a:srgbClr val="002060"/>
                </a:solidFill>
              </a:rPr>
              <a:t> matter (PM) reduction</a:t>
            </a:r>
          </a:p>
          <a:p>
            <a:pPr lvl="1">
              <a:spcAft>
                <a:spcPct val="20000"/>
              </a:spcAft>
              <a:buClr>
                <a:srgbClr val="CC3300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rgbClr val="002060"/>
                </a:solidFill>
              </a:rPr>
              <a:t> The oil must not form excessive </a:t>
            </a:r>
            <a:r>
              <a:rPr lang="en-US" altLang="en-US" dirty="0" smtClean="0">
                <a:solidFill>
                  <a:srgbClr val="002060"/>
                </a:solidFill>
              </a:rPr>
              <a:t>ash</a:t>
            </a:r>
          </a:p>
          <a:p>
            <a:pPr lvl="1">
              <a:spcAft>
                <a:spcPct val="20000"/>
              </a:spcAft>
              <a:buClr>
                <a:srgbClr val="CC3300"/>
              </a:buClr>
              <a:buFont typeface="Wingdings" panose="05000000000000000000" pitchFamily="2" charset="2"/>
              <a:buChar char="§"/>
            </a:pPr>
            <a:endParaRPr lang="en-US" altLang="en-US" sz="800" dirty="0" smtClean="0">
              <a:solidFill>
                <a:srgbClr val="002060"/>
              </a:solidFill>
            </a:endParaRPr>
          </a:p>
          <a:p>
            <a:pPr>
              <a:spcAft>
                <a:spcPct val="20000"/>
              </a:spcAft>
              <a:buClr>
                <a:srgbClr val="CC3300"/>
              </a:buClr>
              <a:buFont typeface="Wingdings" panose="05000000000000000000" pitchFamily="2" charset="2"/>
              <a:buChar char="§"/>
            </a:pPr>
            <a:r>
              <a:rPr lang="en-US" altLang="en-US" b="1" dirty="0" smtClean="0">
                <a:solidFill>
                  <a:schemeClr val="tx1"/>
                </a:solidFill>
              </a:rPr>
              <a:t> Selective </a:t>
            </a:r>
            <a:r>
              <a:rPr lang="en-US" altLang="en-US" b="1" dirty="0">
                <a:solidFill>
                  <a:schemeClr val="tx1"/>
                </a:solidFill>
              </a:rPr>
              <a:t>Catalytic Reduction </a:t>
            </a:r>
            <a:r>
              <a:rPr lang="en-US" altLang="en-US" dirty="0">
                <a:solidFill>
                  <a:schemeClr val="tx1"/>
                </a:solidFill>
              </a:rPr>
              <a:t>(</a:t>
            </a:r>
            <a:r>
              <a:rPr lang="en-US" altLang="en-US" b="1" dirty="0">
                <a:solidFill>
                  <a:schemeClr val="tx1"/>
                </a:solidFill>
              </a:rPr>
              <a:t>SCR</a:t>
            </a:r>
            <a:r>
              <a:rPr lang="en-US" altLang="en-US" dirty="0">
                <a:solidFill>
                  <a:schemeClr val="tx1"/>
                </a:solidFill>
              </a:rPr>
              <a:t>) - </a:t>
            </a:r>
            <a:r>
              <a:rPr lang="en-US" altLang="en-US" dirty="0" err="1">
                <a:solidFill>
                  <a:schemeClr val="tx1"/>
                </a:solidFill>
              </a:rPr>
              <a:t>Adblue</a:t>
            </a:r>
            <a:endParaRPr lang="en-US" altLang="en-US" dirty="0">
              <a:solidFill>
                <a:schemeClr val="tx1"/>
              </a:solidFill>
            </a:endParaRPr>
          </a:p>
          <a:p>
            <a:pPr lvl="1">
              <a:spcAft>
                <a:spcPct val="20000"/>
              </a:spcAft>
              <a:buClr>
                <a:srgbClr val="CC3300"/>
              </a:buClr>
              <a:buFont typeface="Wingdings" panose="05000000000000000000" pitchFamily="2" charset="2"/>
              <a:buChar char="§"/>
            </a:pPr>
            <a:r>
              <a:rPr lang="en-GB" altLang="en-US" dirty="0">
                <a:solidFill>
                  <a:schemeClr val="tx1"/>
                </a:solidFill>
              </a:rPr>
              <a:t> </a:t>
            </a:r>
            <a:r>
              <a:rPr lang="en-GB" altLang="en-US" dirty="0">
                <a:solidFill>
                  <a:srgbClr val="002060"/>
                </a:solidFill>
              </a:rPr>
              <a:t>NOx reduction</a:t>
            </a:r>
          </a:p>
          <a:p>
            <a:pPr lvl="1">
              <a:spcAft>
                <a:spcPct val="20000"/>
              </a:spcAft>
              <a:buClr>
                <a:srgbClr val="CC3300"/>
              </a:buClr>
              <a:buFont typeface="Wingdings" panose="05000000000000000000" pitchFamily="2" charset="2"/>
              <a:buChar char="§"/>
            </a:pPr>
            <a:r>
              <a:rPr lang="en-GB" altLang="en-US" dirty="0">
                <a:solidFill>
                  <a:srgbClr val="002060"/>
                </a:solidFill>
              </a:rPr>
              <a:t> The oil must be catalyst safe</a:t>
            </a:r>
            <a:endParaRPr lang="en-US" altLang="en-US" dirty="0">
              <a:solidFill>
                <a:srgbClr val="002060"/>
              </a:solidFill>
            </a:endParaRPr>
          </a:p>
          <a:p>
            <a:pPr lvl="1">
              <a:spcAft>
                <a:spcPct val="20000"/>
              </a:spcAft>
              <a:buClr>
                <a:srgbClr val="CC3300"/>
              </a:buClr>
            </a:pPr>
            <a:endParaRPr lang="en-US" altLang="en-US" dirty="0" smtClean="0">
              <a:solidFill>
                <a:srgbClr val="002060"/>
              </a:solidFill>
            </a:endParaRPr>
          </a:p>
          <a:p>
            <a:pPr>
              <a:spcAft>
                <a:spcPct val="20000"/>
              </a:spcAft>
              <a:buClr>
                <a:srgbClr val="CC3300"/>
              </a:buClr>
              <a:buFont typeface="Wingdings" panose="05000000000000000000" pitchFamily="2" charset="2"/>
              <a:buChar char="§"/>
            </a:pPr>
            <a:r>
              <a:rPr lang="en-US" altLang="en-US" b="1" dirty="0" smtClean="0">
                <a:solidFill>
                  <a:schemeClr val="tx1"/>
                </a:solidFill>
              </a:rPr>
              <a:t> New </a:t>
            </a:r>
            <a:r>
              <a:rPr lang="en-US" altLang="en-US" b="1" dirty="0">
                <a:solidFill>
                  <a:schemeClr val="tx1"/>
                </a:solidFill>
              </a:rPr>
              <a:t>generation SAPS products </a:t>
            </a:r>
            <a:r>
              <a:rPr lang="en-US" altLang="en-US" sz="1200" b="1" dirty="0">
                <a:solidFill>
                  <a:schemeClr val="tx1"/>
                </a:solidFill>
              </a:rPr>
              <a:t>(</a:t>
            </a:r>
            <a:r>
              <a:rPr lang="en-US" altLang="en-US" sz="1200" b="1" dirty="0" err="1">
                <a:solidFill>
                  <a:schemeClr val="tx1"/>
                </a:solidFill>
              </a:rPr>
              <a:t>Sulphated</a:t>
            </a:r>
            <a:r>
              <a:rPr lang="en-US" altLang="en-US" sz="1200" b="1" dirty="0">
                <a:solidFill>
                  <a:schemeClr val="tx1"/>
                </a:solidFill>
              </a:rPr>
              <a:t> Ash / </a:t>
            </a:r>
            <a:r>
              <a:rPr lang="en-US" altLang="en-US" sz="1200" b="1" dirty="0" err="1">
                <a:solidFill>
                  <a:schemeClr val="tx1"/>
                </a:solidFill>
              </a:rPr>
              <a:t>Sulphur</a:t>
            </a:r>
            <a:r>
              <a:rPr lang="en-US" altLang="en-US" sz="1200" b="1" dirty="0">
                <a:solidFill>
                  <a:schemeClr val="tx1"/>
                </a:solidFill>
              </a:rPr>
              <a:t> / Phosphorous )</a:t>
            </a:r>
            <a:endParaRPr lang="en-US" altLang="en-US" sz="1200" dirty="0">
              <a:solidFill>
                <a:schemeClr val="tx1"/>
              </a:solidFill>
            </a:endParaRPr>
          </a:p>
        </p:txBody>
      </p:sp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265670" y="-59724"/>
            <a:ext cx="64770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829" tIns="47175" rIns="92829" bIns="47175" anchor="b"/>
          <a:lstStyle>
            <a:lvl1pPr defTabSz="76200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b="1" dirty="0">
                <a:solidFill>
                  <a:schemeClr val="tx1"/>
                </a:solidFill>
              </a:rPr>
              <a:t>Diesel Emissions - Reduction Technologies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78464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 descr="animatedegr"/>
          <p:cNvSpPr>
            <a:spLocks noChangeAspect="1" noChangeArrowheads="1"/>
          </p:cNvSpPr>
          <p:nvPr/>
        </p:nvSpPr>
        <p:spPr bwMode="auto">
          <a:xfrm>
            <a:off x="4791076" y="4638676"/>
            <a:ext cx="296863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21507" name="Picture 3" descr="animatedeg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0" y="2663826"/>
            <a:ext cx="6840538" cy="400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855913" y="1268413"/>
            <a:ext cx="5975350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40000"/>
              </a:lnSpc>
              <a:spcBef>
                <a:spcPct val="20000"/>
              </a:spcBef>
              <a:buClr>
                <a:srgbClr val="FF0033"/>
              </a:buClr>
              <a:buSzPct val="120000"/>
              <a:buFont typeface="Wingdings" panose="05000000000000000000" pitchFamily="2" charset="2"/>
              <a:buChar char="§"/>
            </a:pPr>
            <a:r>
              <a:rPr lang="en-GB" altLang="en-US" sz="2000" b="1">
                <a:solidFill>
                  <a:schemeClr val="tx1"/>
                </a:solidFill>
              </a:rPr>
              <a:t> NO</a:t>
            </a:r>
            <a:r>
              <a:rPr lang="en-GB" altLang="en-US" sz="2000" b="1" baseline="-25000">
                <a:solidFill>
                  <a:schemeClr val="tx1"/>
                </a:solidFill>
              </a:rPr>
              <a:t>x</a:t>
            </a:r>
            <a:r>
              <a:rPr lang="en-GB" altLang="en-US" sz="2000" b="1">
                <a:solidFill>
                  <a:schemeClr val="tx1"/>
                </a:solidFill>
              </a:rPr>
              <a:t> reduction </a:t>
            </a:r>
          </a:p>
          <a:p>
            <a:pPr>
              <a:spcBef>
                <a:spcPct val="20000"/>
              </a:spcBef>
              <a:buClr>
                <a:srgbClr val="FF0033"/>
              </a:buClr>
              <a:buFont typeface="Wingdings" panose="05000000000000000000" pitchFamily="2" charset="2"/>
              <a:buChar char="§"/>
            </a:pPr>
            <a:r>
              <a:rPr lang="en-GB" altLang="en-US" sz="2000" b="1">
                <a:solidFill>
                  <a:schemeClr val="tx1"/>
                </a:solidFill>
              </a:rPr>
              <a:t> More aggressive engine environment</a:t>
            </a:r>
          </a:p>
          <a:p>
            <a:pPr>
              <a:spcBef>
                <a:spcPct val="20000"/>
              </a:spcBef>
              <a:buClr>
                <a:srgbClr val="FF0033"/>
              </a:buClr>
              <a:buFont typeface="Wingdings" panose="05000000000000000000" pitchFamily="2" charset="2"/>
              <a:buChar char="§"/>
            </a:pPr>
            <a:r>
              <a:rPr lang="en-GB" altLang="en-US" sz="2000" b="1">
                <a:solidFill>
                  <a:schemeClr val="tx1"/>
                </a:solidFill>
              </a:rPr>
              <a:t> Significant impact on lubricants</a:t>
            </a:r>
          </a:p>
          <a:p>
            <a:pPr>
              <a:spcBef>
                <a:spcPct val="20000"/>
              </a:spcBef>
              <a:buClr>
                <a:srgbClr val="FF0033"/>
              </a:buClr>
              <a:buFont typeface="Wingdings" panose="05000000000000000000" pitchFamily="2" charset="2"/>
              <a:buNone/>
            </a:pPr>
            <a:endParaRPr lang="en-GB" altLang="en-US" sz="2000" b="1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  <a:buClr>
                <a:srgbClr val="FF0033"/>
              </a:buClr>
              <a:buFont typeface="Wingdings" panose="05000000000000000000" pitchFamily="2" charset="2"/>
              <a:buNone/>
            </a:pPr>
            <a:endParaRPr lang="en-GB" altLang="en-US" sz="2000" b="1">
              <a:solidFill>
                <a:schemeClr val="tx1"/>
              </a:solidFill>
            </a:endParaRPr>
          </a:p>
        </p:txBody>
      </p:sp>
      <p:sp>
        <p:nvSpPr>
          <p:cNvPr id="168965" name="Text Box 5"/>
          <p:cNvSpPr txBox="1">
            <a:spLocks noChangeArrowheads="1"/>
          </p:cNvSpPr>
          <p:nvPr/>
        </p:nvSpPr>
        <p:spPr bwMode="auto">
          <a:xfrm>
            <a:off x="298450" y="189943"/>
            <a:ext cx="612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="1" dirty="0">
                <a:solidFill>
                  <a:schemeClr val="tx1"/>
                </a:solidFill>
              </a:rPr>
              <a:t>Exhaust Gas Recirculation (EGR)</a:t>
            </a:r>
            <a:endParaRPr lang="en-US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4398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666358" y="1050412"/>
            <a:ext cx="7129463" cy="1079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349250" indent="-349250" defTabSz="930275">
              <a:lnSpc>
                <a:spcPct val="140000"/>
              </a:lnSpc>
              <a:buClr>
                <a:srgbClr val="FF0033"/>
              </a:buClr>
              <a:buFont typeface="Wingdings" panose="05000000000000000000" pitchFamily="2" charset="2"/>
              <a:buChar char="§"/>
            </a:pPr>
            <a:r>
              <a:rPr lang="en-GB" altLang="en-US" sz="1600" b="1" dirty="0"/>
              <a:t>NO</a:t>
            </a:r>
            <a:r>
              <a:rPr lang="en-GB" altLang="en-US" sz="1600" b="1" baseline="-25000" dirty="0"/>
              <a:t>x</a:t>
            </a:r>
            <a:r>
              <a:rPr lang="en-GB" altLang="en-US" sz="1600" b="1" dirty="0"/>
              <a:t> reduction</a:t>
            </a:r>
          </a:p>
          <a:p>
            <a:pPr marL="349250" indent="-349250" defTabSz="930275">
              <a:buClr>
                <a:srgbClr val="FF0033"/>
              </a:buClr>
              <a:buFont typeface="Wingdings" panose="05000000000000000000" pitchFamily="2" charset="2"/>
              <a:buChar char="§"/>
            </a:pPr>
            <a:r>
              <a:rPr lang="en-GB" altLang="en-US" sz="1600" b="1" dirty="0"/>
              <a:t>Less demand on the engine environment </a:t>
            </a:r>
          </a:p>
          <a:p>
            <a:pPr marL="349250" indent="-349250" defTabSz="930275">
              <a:buClr>
                <a:srgbClr val="FF0033"/>
              </a:buClr>
              <a:buFont typeface="Wingdings" panose="05000000000000000000" pitchFamily="2" charset="2"/>
              <a:buChar char="§"/>
            </a:pPr>
            <a:r>
              <a:rPr lang="en-GB" altLang="en-US" sz="1600" b="1" dirty="0"/>
              <a:t>Sulphate formation can deactivate SCR by fouling the catalyst</a:t>
            </a:r>
          </a:p>
        </p:txBody>
      </p:sp>
      <p:sp>
        <p:nvSpPr>
          <p:cNvPr id="167939" name="Text Box 3"/>
          <p:cNvSpPr txBox="1">
            <a:spLocks noChangeArrowheads="1"/>
          </p:cNvSpPr>
          <p:nvPr/>
        </p:nvSpPr>
        <p:spPr bwMode="auto">
          <a:xfrm>
            <a:off x="273910" y="242887"/>
            <a:ext cx="6696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="1" dirty="0">
                <a:solidFill>
                  <a:schemeClr val="tx1"/>
                </a:solidFill>
              </a:rPr>
              <a:t>Selective Catalytic Reduction (SCR) </a:t>
            </a:r>
            <a:endParaRPr lang="en-US" altLang="en-US" b="1" dirty="0">
              <a:solidFill>
                <a:schemeClr val="tx1"/>
              </a:solidFill>
            </a:endParaRPr>
          </a:p>
        </p:txBody>
      </p:sp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1163121" y="5803388"/>
            <a:ext cx="8137525" cy="3587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6" name="Picture 6" descr="SCR Tru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976" y="3565570"/>
            <a:ext cx="2736850" cy="190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309" y="2260836"/>
            <a:ext cx="5973693" cy="422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7779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7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7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3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Text Box 2"/>
          <p:cNvSpPr txBox="1">
            <a:spLocks noChangeArrowheads="1"/>
          </p:cNvSpPr>
          <p:nvPr/>
        </p:nvSpPr>
        <p:spPr bwMode="auto">
          <a:xfrm>
            <a:off x="371475" y="209808"/>
            <a:ext cx="57245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="1" dirty="0">
                <a:solidFill>
                  <a:schemeClr val="tx1"/>
                </a:solidFill>
              </a:rPr>
              <a:t>Diesel Particular Filters (DPFs)</a:t>
            </a:r>
            <a:endParaRPr lang="en-US" altLang="en-US" b="1" dirty="0">
              <a:solidFill>
                <a:schemeClr val="tx1"/>
              </a:solidFill>
            </a:endParaRPr>
          </a:p>
        </p:txBody>
      </p:sp>
      <p:pic>
        <p:nvPicPr>
          <p:cNvPr id="22531" name="Picture 4" descr="mmfs_070025_16_z+2008_ford_super_duty_pickup_truck+particulate_fil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073" y="1784909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1567461" y="1137210"/>
            <a:ext cx="6583362" cy="156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rgbClr val="FF0033"/>
              </a:buClr>
              <a:buFont typeface="Wingdings" panose="05000000000000000000" pitchFamily="2" charset="2"/>
              <a:buChar char="§"/>
            </a:pPr>
            <a:r>
              <a:rPr lang="en-GB" altLang="en-US" sz="2300" b="1">
                <a:solidFill>
                  <a:schemeClr val="tx1"/>
                </a:solidFill>
              </a:rPr>
              <a:t> Particulate Matter (PM) reduction </a:t>
            </a:r>
          </a:p>
          <a:p>
            <a:pPr>
              <a:lnSpc>
                <a:spcPct val="140000"/>
              </a:lnSpc>
              <a:spcBef>
                <a:spcPct val="20000"/>
              </a:spcBef>
              <a:buClr>
                <a:srgbClr val="FF0033"/>
              </a:buClr>
              <a:buFont typeface="Wingdings" panose="05000000000000000000" pitchFamily="2" charset="2"/>
              <a:buChar char="§"/>
            </a:pPr>
            <a:r>
              <a:rPr lang="en-GB" altLang="en-US" sz="2300" b="1">
                <a:solidFill>
                  <a:schemeClr val="tx1"/>
                </a:solidFill>
              </a:rPr>
              <a:t> Sensitive to ash levels</a:t>
            </a:r>
          </a:p>
          <a:p>
            <a:pPr>
              <a:lnSpc>
                <a:spcPct val="140000"/>
              </a:lnSpc>
              <a:spcBef>
                <a:spcPct val="20000"/>
              </a:spcBef>
              <a:buClr>
                <a:srgbClr val="FF0033"/>
              </a:buClr>
              <a:buFont typeface="Wingdings" panose="05000000000000000000" pitchFamily="2" charset="2"/>
              <a:buChar char="§"/>
            </a:pPr>
            <a:r>
              <a:rPr lang="en-GB" altLang="en-US" sz="2300" b="1">
                <a:solidFill>
                  <a:schemeClr val="tx1"/>
                </a:solidFill>
              </a:rPr>
              <a:t> Sulphated Ash level critical</a:t>
            </a:r>
          </a:p>
        </p:txBody>
      </p:sp>
    </p:spTree>
    <p:extLst>
      <p:ext uri="{BB962C8B-B14F-4D97-AF65-F5344CB8AC3E}">
        <p14:creationId xmlns:p14="http://schemas.microsoft.com/office/powerpoint/2010/main" val="29708985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ChangeArrowheads="1"/>
          </p:cNvSpPr>
          <p:nvPr/>
        </p:nvSpPr>
        <p:spPr bwMode="auto">
          <a:xfrm>
            <a:off x="1307582" y="1205213"/>
            <a:ext cx="6769100" cy="503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58700" rIns="0" bIns="0" anchor="ctr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buClr>
                <a:srgbClr val="FF0033"/>
              </a:buClr>
              <a:buFont typeface="Wingdings" panose="05000000000000000000" pitchFamily="2" charset="2"/>
              <a:buChar char="§"/>
            </a:pPr>
            <a:r>
              <a:rPr lang="en-US" altLang="en-US" sz="2000" b="1"/>
              <a:t>  Reduction of carbon </a:t>
            </a:r>
          </a:p>
          <a:p>
            <a:pPr eaLnBrk="0" hangingPunct="0"/>
            <a:r>
              <a:rPr lang="en-US" altLang="en-US" sz="2000" b="1"/>
              <a:t>    monoxide and </a:t>
            </a:r>
          </a:p>
          <a:p>
            <a:pPr eaLnBrk="0" hangingPunct="0"/>
            <a:r>
              <a:rPr lang="en-US" altLang="en-US" sz="2000" b="1"/>
              <a:t>    hydrocarbons by </a:t>
            </a:r>
          </a:p>
          <a:p>
            <a:pPr eaLnBrk="0" hangingPunct="0"/>
            <a:r>
              <a:rPr lang="en-US" altLang="en-US" sz="2000" b="1"/>
              <a:t>    more than 90% </a:t>
            </a:r>
          </a:p>
          <a:p>
            <a:pPr eaLnBrk="0" hangingPunct="0"/>
            <a:endParaRPr lang="en-US" altLang="en-US" sz="2000"/>
          </a:p>
          <a:p>
            <a:pPr eaLnBrk="0" hangingPunct="0">
              <a:buClr>
                <a:srgbClr val="FF0033"/>
              </a:buClr>
              <a:buFont typeface="Wingdings" panose="05000000000000000000" pitchFamily="2" charset="2"/>
              <a:buChar char="§"/>
            </a:pPr>
            <a:r>
              <a:rPr lang="en-US" altLang="en-US" sz="2000" b="1"/>
              <a:t>  Reduction of particulate </a:t>
            </a:r>
          </a:p>
          <a:p>
            <a:pPr eaLnBrk="0" hangingPunct="0"/>
            <a:r>
              <a:rPr lang="en-US" altLang="en-US" sz="2000" b="1"/>
              <a:t>    emissions</a:t>
            </a:r>
          </a:p>
          <a:p>
            <a:pPr eaLnBrk="0" hangingPunct="0"/>
            <a:endParaRPr lang="en-US" altLang="en-US" sz="2000" b="1"/>
          </a:p>
          <a:p>
            <a:pPr eaLnBrk="0" hangingPunct="0">
              <a:buClr>
                <a:srgbClr val="FF0033"/>
              </a:buClr>
              <a:buFont typeface="Wingdings" panose="05000000000000000000" pitchFamily="2" charset="2"/>
              <a:buChar char="§"/>
            </a:pPr>
            <a:r>
              <a:rPr lang="en-US" altLang="en-US" sz="2000" b="1"/>
              <a:t>  Phosphorous / Sulphur can </a:t>
            </a:r>
          </a:p>
          <a:p>
            <a:pPr eaLnBrk="0" hangingPunct="0">
              <a:buClr>
                <a:srgbClr val="FF0033"/>
              </a:buClr>
              <a:buFont typeface="Wingdings" panose="05000000000000000000" pitchFamily="2" charset="2"/>
              <a:buNone/>
            </a:pPr>
            <a:r>
              <a:rPr lang="en-US" altLang="en-US" sz="2000" b="1"/>
              <a:t>    poison catalyst</a:t>
            </a:r>
          </a:p>
          <a:p>
            <a:pPr eaLnBrk="0" hangingPunct="0">
              <a:buClr>
                <a:srgbClr val="FF0033"/>
              </a:buClr>
              <a:buFont typeface="Wingdings" panose="05000000000000000000" pitchFamily="2" charset="2"/>
              <a:buNone/>
            </a:pPr>
            <a:endParaRPr lang="en-US" altLang="en-US" sz="2000" b="1"/>
          </a:p>
          <a:p>
            <a:pPr eaLnBrk="0" hangingPunct="0">
              <a:buClr>
                <a:srgbClr val="FF0033"/>
              </a:buClr>
              <a:buFont typeface="Wingdings" panose="05000000000000000000" pitchFamily="2" charset="2"/>
              <a:buNone/>
            </a:pPr>
            <a:endParaRPr lang="en-US" altLang="en-US" sz="2500" b="1"/>
          </a:p>
          <a:p>
            <a:pPr eaLnBrk="0" hangingPunct="0"/>
            <a:endParaRPr lang="en-US" altLang="en-US" sz="2500" b="1"/>
          </a:p>
          <a:p>
            <a:pPr eaLnBrk="0" hangingPunct="0"/>
            <a:endParaRPr lang="en-US" altLang="en-US" sz="2500" b="1"/>
          </a:p>
          <a:p>
            <a:pPr eaLnBrk="0" hangingPunct="0"/>
            <a:endParaRPr lang="en-US" altLang="en-US" sz="2500" b="1"/>
          </a:p>
        </p:txBody>
      </p:sp>
      <p:sp>
        <p:nvSpPr>
          <p:cNvPr id="318467" name="Text Box 3"/>
          <p:cNvSpPr txBox="1">
            <a:spLocks noChangeArrowheads="1"/>
          </p:cNvSpPr>
          <p:nvPr/>
        </p:nvSpPr>
        <p:spPr bwMode="auto">
          <a:xfrm>
            <a:off x="322134" y="133351"/>
            <a:ext cx="6299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800" b="1" dirty="0"/>
              <a:t>Diesel Oxidation Catalysts (DOC)</a:t>
            </a:r>
            <a:endParaRPr lang="en-US" altLang="en-US" sz="2800" b="1" dirty="0"/>
          </a:p>
        </p:txBody>
      </p:sp>
      <p:sp>
        <p:nvSpPr>
          <p:cNvPr id="318469" name="Rectangle 5"/>
          <p:cNvSpPr>
            <a:spLocks noChangeArrowheads="1"/>
          </p:cNvSpPr>
          <p:nvPr/>
        </p:nvSpPr>
        <p:spPr bwMode="auto">
          <a:xfrm>
            <a:off x="3648075" y="-81915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829" tIns="47175" rIns="92829" bIns="47175" anchor="b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endParaRPr lang="en-GB" altLang="en-US" sz="4100" b="1">
              <a:solidFill>
                <a:schemeClr val="tx1"/>
              </a:solidFill>
            </a:endParaRPr>
          </a:p>
        </p:txBody>
      </p:sp>
      <p:pic>
        <p:nvPicPr>
          <p:cNvPr id="318470" name="Picture 6" descr="TW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732" y="3243564"/>
            <a:ext cx="3887788" cy="266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8471" name="Picture 7" descr="do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321" y="1421113"/>
            <a:ext cx="3887787" cy="160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5090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8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8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46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370" name="Picture 2" descr="ANd9GcTUY1hiGSYdo-r6QEiBRoj1948hcbUv-60XQFhq66TK8tHnDe_84w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5" y="1773238"/>
            <a:ext cx="5111750" cy="365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4371" name="Text Box 3"/>
          <p:cNvSpPr txBox="1">
            <a:spLocks noChangeArrowheads="1"/>
          </p:cNvSpPr>
          <p:nvPr/>
        </p:nvSpPr>
        <p:spPr bwMode="auto">
          <a:xfrm>
            <a:off x="7319964" y="4076701"/>
            <a:ext cx="2808287" cy="19224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en-GB" altLang="en-US" sz="1200" b="1"/>
              <a:t>Intake Throttle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GB" altLang="en-US" sz="1200" b="1"/>
              <a:t>EGR Valve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GB" altLang="en-US" sz="1200" b="1"/>
              <a:t>DPF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GB" altLang="en-US" sz="1200" b="1"/>
              <a:t>SCR Catalyst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GB" altLang="en-US" sz="1200" b="1"/>
              <a:t>Cleanup Catalyst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endParaRPr lang="en-GB" altLang="en-US" sz="1200" b="1"/>
          </a:p>
          <a:p>
            <a:pPr>
              <a:spcBef>
                <a:spcPct val="50000"/>
              </a:spcBef>
              <a:buFontTx/>
              <a:buAutoNum type="arabicPeriod"/>
            </a:pPr>
            <a:endParaRPr lang="en-GB" altLang="en-US" sz="1200" b="1"/>
          </a:p>
        </p:txBody>
      </p:sp>
      <p:sp>
        <p:nvSpPr>
          <p:cNvPr id="314372" name="Text Box 4"/>
          <p:cNvSpPr txBox="1">
            <a:spLocks noChangeArrowheads="1"/>
          </p:cNvSpPr>
          <p:nvPr/>
        </p:nvSpPr>
        <p:spPr bwMode="auto">
          <a:xfrm>
            <a:off x="344146" y="231218"/>
            <a:ext cx="70564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800" b="1" dirty="0"/>
              <a:t>Euro 6 Approach -  All 3 Technologies</a:t>
            </a:r>
            <a:endParaRPr lang="en-US" altLang="en-US" sz="2800" b="1" dirty="0"/>
          </a:p>
        </p:txBody>
      </p:sp>
      <p:sp>
        <p:nvSpPr>
          <p:cNvPr id="314374" name="Text Box 6"/>
          <p:cNvSpPr txBox="1">
            <a:spLocks noChangeArrowheads="1"/>
          </p:cNvSpPr>
          <p:nvPr/>
        </p:nvSpPr>
        <p:spPr bwMode="auto">
          <a:xfrm>
            <a:off x="7967664" y="6237288"/>
            <a:ext cx="32416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400"/>
              <a:t>As proposed by Scania</a:t>
            </a:r>
          </a:p>
        </p:txBody>
      </p:sp>
    </p:spTree>
    <p:extLst>
      <p:ext uri="{BB962C8B-B14F-4D97-AF65-F5344CB8AC3E}">
        <p14:creationId xmlns:p14="http://schemas.microsoft.com/office/powerpoint/2010/main" val="125736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4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4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7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346" name="Picture 2" descr="Volvo-Truck-Engine-728x489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8" y="1268414"/>
            <a:ext cx="6697662" cy="449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3347" name="Text Box 3"/>
          <p:cNvSpPr txBox="1">
            <a:spLocks noChangeArrowheads="1"/>
          </p:cNvSpPr>
          <p:nvPr/>
        </p:nvSpPr>
        <p:spPr bwMode="auto">
          <a:xfrm>
            <a:off x="311195" y="139701"/>
            <a:ext cx="70564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800" b="1" dirty="0"/>
              <a:t>Euro 6 Approach -  All 3 Technologies</a:t>
            </a:r>
            <a:endParaRPr lang="en-US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670753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3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3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4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1112108" y="2936790"/>
            <a:ext cx="61912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defTabSz="76200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GB" altLang="en-US" sz="3500" b="1" dirty="0" smtClean="0"/>
              <a:t>PERFORMANCE LEVELS</a:t>
            </a:r>
            <a:endParaRPr lang="en-GB" altLang="en-US" sz="3500" b="1" dirty="0"/>
          </a:p>
        </p:txBody>
      </p:sp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2135189" y="6019801"/>
            <a:ext cx="8137525" cy="5048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378260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9922" name="Group 2"/>
          <p:cNvGraphicFramePr>
            <a:graphicFrameLocks noGrp="1"/>
          </p:cNvGraphicFramePr>
          <p:nvPr>
            <p:ph/>
          </p:nvPr>
        </p:nvGraphicFramePr>
        <p:xfrm>
          <a:off x="2208213" y="3644901"/>
          <a:ext cx="7848600" cy="2592389"/>
        </p:xfrm>
        <a:graphic>
          <a:graphicData uri="http://schemas.openxmlformats.org/drawingml/2006/table">
            <a:tbl>
              <a:tblPr/>
              <a:tblGrid>
                <a:gridCol w="3095625"/>
                <a:gridCol w="4752975"/>
              </a:tblGrid>
              <a:tr h="8651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2913" indent="142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77888" indent="36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16038" indent="55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55775" indent="730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129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701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1273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845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S</a:t>
                      </a:r>
                      <a:r>
                        <a:rPr kumimoji="0" lang="en-GB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ulphated </a:t>
                      </a:r>
                      <a:r>
                        <a:rPr kumimoji="0" lang="en-GB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  <a:r>
                        <a:rPr kumimoji="0" lang="en-GB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sh</a:t>
                      </a:r>
                      <a:endParaRPr kumimoji="0" lang="en-US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2913" indent="142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77888" indent="36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16038" indent="55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55775" indent="730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129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701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1273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845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Originates from the combustion of engine oil additive systems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92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2913" indent="142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77888" indent="36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16038" indent="55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55775" indent="730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129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701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1273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845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  <a:r>
                        <a:rPr kumimoji="0" lang="en-GB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hosphorous</a:t>
                      </a:r>
                      <a:endParaRPr kumimoji="0" lang="en-US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2913" indent="142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77888" indent="36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16038" indent="55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55775" indent="730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129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701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1273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845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Originates from engine oil additive systems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35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2913" indent="142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77888" indent="36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16038" indent="55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55775" indent="730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129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701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1273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845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anose="020B0604020202020204" pitchFamily="34" charset="0"/>
                        </a:rPr>
                        <a:t>S</a:t>
                      </a:r>
                      <a:r>
                        <a:rPr kumimoji="0" lang="en-GB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ulphur</a:t>
                      </a:r>
                      <a:endParaRPr kumimoji="0" lang="en-US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2913" indent="142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77888" indent="36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16038" indent="55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55775" indent="730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129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701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1273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845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Originates from base fluids and additive systems, fuel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09937" name="Rectangle 17"/>
          <p:cNvSpPr>
            <a:spLocks noChangeArrowheads="1"/>
          </p:cNvSpPr>
          <p:nvPr/>
        </p:nvSpPr>
        <p:spPr bwMode="auto">
          <a:xfrm>
            <a:off x="390379" y="-433621"/>
            <a:ext cx="7772400" cy="114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829" tIns="47175" rIns="92829" bIns="47175" anchor="b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400" b="1" dirty="0">
                <a:solidFill>
                  <a:schemeClr val="tx1"/>
                </a:solidFill>
              </a:rPr>
              <a:t>New Chemical Restrictions on Lubricants</a:t>
            </a:r>
          </a:p>
        </p:txBody>
      </p:sp>
      <p:sp>
        <p:nvSpPr>
          <p:cNvPr id="209938" name="Text Box 18"/>
          <p:cNvSpPr txBox="1">
            <a:spLocks noChangeArrowheads="1"/>
          </p:cNvSpPr>
          <p:nvPr/>
        </p:nvSpPr>
        <p:spPr bwMode="auto">
          <a:xfrm>
            <a:off x="839788" y="2882900"/>
            <a:ext cx="4248151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GB" altLang="en-US" sz="4400" b="1"/>
              <a:t>SAPS</a:t>
            </a:r>
            <a:endParaRPr lang="en-US" altLang="en-US" sz="4400" b="1"/>
          </a:p>
        </p:txBody>
      </p:sp>
      <p:sp>
        <p:nvSpPr>
          <p:cNvPr id="209939" name="Text Box 19"/>
          <p:cNvSpPr txBox="1">
            <a:spLocks noChangeArrowheads="1"/>
          </p:cNvSpPr>
          <p:nvPr/>
        </p:nvSpPr>
        <p:spPr bwMode="auto">
          <a:xfrm>
            <a:off x="2279650" y="981076"/>
            <a:ext cx="7632700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  <a:buClr>
                <a:srgbClr val="CC3300"/>
              </a:buClr>
              <a:buFontTx/>
              <a:buChar char="•"/>
            </a:pPr>
            <a:r>
              <a:rPr lang="en-GB" altLang="en-US" sz="2400" dirty="0"/>
              <a:t> New generation of after-treatment compatible                                                                                                 </a:t>
            </a:r>
          </a:p>
          <a:p>
            <a:pPr>
              <a:lnSpc>
                <a:spcPct val="85000"/>
              </a:lnSpc>
              <a:spcBef>
                <a:spcPct val="50000"/>
              </a:spcBef>
              <a:buClr>
                <a:srgbClr val="CC3300"/>
              </a:buClr>
            </a:pPr>
            <a:r>
              <a:rPr lang="en-GB" altLang="en-US" sz="2400" dirty="0"/>
              <a:t>  lubricants </a:t>
            </a:r>
          </a:p>
          <a:p>
            <a:pPr>
              <a:lnSpc>
                <a:spcPct val="85000"/>
              </a:lnSpc>
              <a:spcBef>
                <a:spcPct val="50000"/>
              </a:spcBef>
              <a:buClr>
                <a:srgbClr val="CC3300"/>
              </a:buClr>
              <a:buFontTx/>
              <a:buChar char="•"/>
            </a:pPr>
            <a:r>
              <a:rPr lang="en-GB" altLang="en-US" sz="2400" dirty="0"/>
              <a:t> New additive systems developed to maintain </a:t>
            </a:r>
          </a:p>
          <a:p>
            <a:pPr>
              <a:lnSpc>
                <a:spcPct val="85000"/>
              </a:lnSpc>
              <a:spcBef>
                <a:spcPct val="50000"/>
              </a:spcBef>
              <a:buClr>
                <a:srgbClr val="CC3300"/>
              </a:buClr>
            </a:pPr>
            <a:r>
              <a:rPr lang="en-GB" altLang="en-US" sz="2400" dirty="0"/>
              <a:t>  after-treatment </a:t>
            </a:r>
            <a:r>
              <a:rPr lang="en-GB" altLang="en-US" sz="2400" dirty="0" smtClean="0"/>
              <a:t>efficiency</a:t>
            </a:r>
            <a:endParaRPr lang="en-US" altLang="en-US" sz="2400" b="1" dirty="0"/>
          </a:p>
          <a:p>
            <a:pPr>
              <a:lnSpc>
                <a:spcPct val="85000"/>
              </a:lnSpc>
              <a:spcBef>
                <a:spcPct val="50000"/>
              </a:spcBef>
              <a:buClr>
                <a:srgbClr val="CC3300"/>
              </a:buClr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750228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1970" name="Group 2"/>
          <p:cNvGraphicFramePr>
            <a:graphicFrameLocks noGrp="1"/>
          </p:cNvGraphicFramePr>
          <p:nvPr>
            <p:ph sz="half" idx="1"/>
          </p:nvPr>
        </p:nvGraphicFramePr>
        <p:xfrm>
          <a:off x="1847850" y="1701800"/>
          <a:ext cx="8218488" cy="2089786"/>
        </p:xfrm>
        <a:graphic>
          <a:graphicData uri="http://schemas.openxmlformats.org/drawingml/2006/table">
            <a:tbl>
              <a:tblPr/>
              <a:tblGrid>
                <a:gridCol w="1130300"/>
                <a:gridCol w="7088188"/>
              </a:tblGrid>
              <a:tr h="433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2913" indent="142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77888" indent="36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16038" indent="55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55775" indent="730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129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701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1273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845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</a:rPr>
                        <a:t>Category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2913" indent="142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77888" indent="36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16038" indent="55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55775" indent="730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129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701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1273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845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Description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2913" indent="142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77888" indent="36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16038" indent="55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55775" indent="730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129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701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1273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845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2913" indent="142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77888" indent="36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16038" indent="55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55775" indent="730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129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701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1273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845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Gasoline / Petrol Engines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87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2913" indent="142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77888" indent="36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16038" indent="55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55775" indent="730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129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701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1273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845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2913" indent="142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77888" indent="36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16038" indent="55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55775" indent="730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129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701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1273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845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Light Duty Diesel Engines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7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2913" indent="142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77888" indent="36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16038" indent="55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55775" indent="730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129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701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1273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845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2913" indent="142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77888" indent="36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16038" indent="55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55775" indent="730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129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701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1273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845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Gasoline / Light Duty Diesel Engines with exhaust after-treatments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2913" indent="142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77888" indent="36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16038" indent="55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55775" indent="730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129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701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1273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845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2913" indent="142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77888" indent="36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16038" indent="55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55775" indent="730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129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701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1273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845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Heavy Duty Diesel Engines, including latest technology designs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1990" name="Group 22"/>
          <p:cNvGraphicFramePr>
            <a:graphicFrameLocks noGrp="1"/>
          </p:cNvGraphicFramePr>
          <p:nvPr>
            <p:ph sz="half" idx="2"/>
          </p:nvPr>
        </p:nvGraphicFramePr>
        <p:xfrm>
          <a:off x="1847851" y="4583113"/>
          <a:ext cx="8208963" cy="1365886"/>
        </p:xfrm>
        <a:graphic>
          <a:graphicData uri="http://schemas.openxmlformats.org/drawingml/2006/table">
            <a:tbl>
              <a:tblPr/>
              <a:tblGrid>
                <a:gridCol w="1173163"/>
                <a:gridCol w="7035800"/>
              </a:tblGrid>
              <a:tr h="3635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2913" indent="142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77888" indent="36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16038" indent="55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55775" indent="730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129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701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1273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845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</a:rPr>
                        <a:t>Category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2913" indent="142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77888" indent="36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16038" indent="55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55775" indent="730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129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701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1273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845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Description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0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2913" indent="142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77888" indent="36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16038" indent="55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55775" indent="730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129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701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1273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845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2913" indent="142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77888" indent="36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16038" indent="55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55775" indent="730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129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701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1273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845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Commercial – Compression Ignition - Diesel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0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2913" indent="142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77888" indent="36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16038" indent="55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55775" indent="730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129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701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1273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845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</a:rPr>
                        <a:t>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2913" indent="142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77888" indent="365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16038" indent="55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55775" indent="730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129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701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1273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84575" indent="73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Service – Spark Ignition – Petrol / Gasoline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12004" name="Rectangle 36"/>
          <p:cNvSpPr>
            <a:spLocks noChangeArrowheads="1"/>
          </p:cNvSpPr>
          <p:nvPr/>
        </p:nvSpPr>
        <p:spPr bwMode="auto">
          <a:xfrm>
            <a:off x="1847851" y="1127125"/>
            <a:ext cx="6921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/>
              <a:t>ACEA</a:t>
            </a:r>
            <a:endParaRPr lang="en-US" altLang="en-US" b="1"/>
          </a:p>
        </p:txBody>
      </p:sp>
      <p:sp>
        <p:nvSpPr>
          <p:cNvPr id="212005" name="Rectangle 37"/>
          <p:cNvSpPr>
            <a:spLocks noChangeArrowheads="1"/>
          </p:cNvSpPr>
          <p:nvPr/>
        </p:nvSpPr>
        <p:spPr bwMode="auto">
          <a:xfrm>
            <a:off x="1919289" y="4068763"/>
            <a:ext cx="50847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/>
              <a:t>API</a:t>
            </a:r>
            <a:endParaRPr lang="en-US" altLang="en-US" b="1"/>
          </a:p>
        </p:txBody>
      </p:sp>
      <p:sp>
        <p:nvSpPr>
          <p:cNvPr id="212006" name="Rectangle 38"/>
          <p:cNvSpPr>
            <a:spLocks noChangeArrowheads="1"/>
          </p:cNvSpPr>
          <p:nvPr/>
        </p:nvSpPr>
        <p:spPr bwMode="auto">
          <a:xfrm>
            <a:off x="331573" y="166816"/>
            <a:ext cx="87439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762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en-GB" altLang="en-US" sz="2400" b="1" dirty="0"/>
              <a:t>Engine Oil Performance Classifications</a:t>
            </a:r>
          </a:p>
        </p:txBody>
      </p:sp>
      <p:sp>
        <p:nvSpPr>
          <p:cNvPr id="212008" name="Text Box 40"/>
          <p:cNvSpPr txBox="1">
            <a:spLocks noChangeArrowheads="1"/>
          </p:cNvSpPr>
          <p:nvPr/>
        </p:nvSpPr>
        <p:spPr bwMode="auto">
          <a:xfrm>
            <a:off x="2927351" y="1052513"/>
            <a:ext cx="518477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 dirty="0"/>
              <a:t>Association des </a:t>
            </a:r>
            <a:r>
              <a:rPr lang="en-US" altLang="en-US" sz="1200" b="1" dirty="0" err="1"/>
              <a:t>Constructeurs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Europeens</a:t>
            </a:r>
            <a:r>
              <a:rPr lang="en-US" altLang="en-US" sz="1200" b="1" dirty="0"/>
              <a:t> de </a:t>
            </a:r>
            <a:r>
              <a:rPr lang="en-US" altLang="en-US" sz="1200" b="1" dirty="0" err="1"/>
              <a:t>l’Automobile</a:t>
            </a:r>
            <a:r>
              <a:rPr lang="en-US" altLang="en-US" sz="1200" b="1" dirty="0"/>
              <a:t>           </a:t>
            </a:r>
          </a:p>
          <a:p>
            <a:pPr>
              <a:spcBef>
                <a:spcPct val="50000"/>
              </a:spcBef>
            </a:pPr>
            <a:r>
              <a:rPr lang="en-US" altLang="en-US" sz="1200" b="1" dirty="0"/>
              <a:t>  (Association of European Automotive Manufacturers)</a:t>
            </a:r>
          </a:p>
          <a:p>
            <a:pPr>
              <a:spcBef>
                <a:spcPct val="50000"/>
              </a:spcBef>
            </a:pPr>
            <a:endParaRPr lang="en-GB" altLang="en-US" sz="1200" dirty="0"/>
          </a:p>
        </p:txBody>
      </p:sp>
      <p:sp>
        <p:nvSpPr>
          <p:cNvPr id="212009" name="Text Box 41"/>
          <p:cNvSpPr txBox="1">
            <a:spLocks noChangeArrowheads="1"/>
          </p:cNvSpPr>
          <p:nvPr/>
        </p:nvSpPr>
        <p:spPr bwMode="auto">
          <a:xfrm>
            <a:off x="2927350" y="4089400"/>
            <a:ext cx="45354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1"/>
              <a:t>American Petroleum Institute</a:t>
            </a:r>
          </a:p>
        </p:txBody>
      </p:sp>
    </p:spTree>
    <p:extLst>
      <p:ext uri="{BB962C8B-B14F-4D97-AF65-F5344CB8AC3E}">
        <p14:creationId xmlns:p14="http://schemas.microsoft.com/office/powerpoint/2010/main" val="214788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4511675" y="1905000"/>
            <a:ext cx="3200400" cy="4191000"/>
          </a:xfrm>
          <a:prstGeom prst="rect">
            <a:avLst/>
          </a:prstGeom>
          <a:solidFill>
            <a:schemeClr val="bg1"/>
          </a:solidFill>
          <a:ln w="12700">
            <a:solidFill>
              <a:srgbClr val="FF0033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b="1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5743576" y="4343400"/>
            <a:ext cx="703263" cy="1676400"/>
          </a:xfrm>
          <a:prstGeom prst="rect">
            <a:avLst/>
          </a:prstGeom>
          <a:solidFill>
            <a:srgbClr val="969696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b="1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752600" y="1143001"/>
            <a:ext cx="7772400" cy="777875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0488" tIns="44450" rIns="90488" bIns="44450" rtlCol="0">
            <a:normAutofit fontScale="25000" lnSpcReduction="20000"/>
          </a:bodyPr>
          <a:lstStyle/>
          <a:p>
            <a:pPr marL="349250" indent="-349250" defTabSz="930275">
              <a:lnSpc>
                <a:spcPct val="70000"/>
              </a:lnSpc>
            </a:pPr>
            <a:r>
              <a:rPr lang="en-US" altLang="en-US" sz="11200" dirty="0"/>
              <a:t>Cooling – Heat Transfer</a:t>
            </a:r>
          </a:p>
          <a:p>
            <a:pPr marL="349250" indent="-349250" defTabSz="930275">
              <a:lnSpc>
                <a:spcPct val="70000"/>
              </a:lnSpc>
              <a:buNone/>
            </a:pPr>
            <a:r>
              <a:rPr lang="en-US" altLang="en-US" sz="11200" dirty="0"/>
              <a:t>   </a:t>
            </a:r>
          </a:p>
          <a:p>
            <a:pPr marL="349250" indent="-349250" defTabSz="930275">
              <a:lnSpc>
                <a:spcPct val="70000"/>
              </a:lnSpc>
              <a:buNone/>
            </a:pPr>
            <a:endParaRPr lang="en-US" altLang="en-US" dirty="0"/>
          </a:p>
          <a:p>
            <a:pPr marL="349250" indent="-349250" defTabSz="930275">
              <a:lnSpc>
                <a:spcPct val="70000"/>
              </a:lnSpc>
              <a:buNone/>
            </a:pPr>
            <a:r>
              <a:rPr lang="en-US" altLang="en-US" dirty="0"/>
              <a:t>   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4899026" y="2438400"/>
            <a:ext cx="2322513" cy="2438400"/>
          </a:xfrm>
          <a:prstGeom prst="rect">
            <a:avLst/>
          </a:prstGeom>
          <a:gradFill rotWithShape="0">
            <a:gsLst>
              <a:gs pos="0">
                <a:srgbClr val="B2B2B2"/>
              </a:gs>
              <a:gs pos="100000">
                <a:srgbClr val="525252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b="1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4829176" y="2743200"/>
            <a:ext cx="2462213" cy="76200"/>
          </a:xfrm>
          <a:prstGeom prst="rect">
            <a:avLst/>
          </a:prstGeom>
          <a:gradFill rotWithShape="0">
            <a:gsLst>
              <a:gs pos="0">
                <a:srgbClr val="B2B2B2"/>
              </a:gs>
              <a:gs pos="100000">
                <a:srgbClr val="525252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b="1"/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4829176" y="2895600"/>
            <a:ext cx="2462213" cy="76200"/>
          </a:xfrm>
          <a:prstGeom prst="rect">
            <a:avLst/>
          </a:prstGeom>
          <a:gradFill rotWithShape="0">
            <a:gsLst>
              <a:gs pos="0">
                <a:srgbClr val="B2B2B2"/>
              </a:gs>
              <a:gs pos="100000">
                <a:srgbClr val="525252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b="1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4829176" y="3048000"/>
            <a:ext cx="2462213" cy="152400"/>
          </a:xfrm>
          <a:prstGeom prst="rect">
            <a:avLst/>
          </a:prstGeom>
          <a:gradFill rotWithShape="0">
            <a:gsLst>
              <a:gs pos="0">
                <a:srgbClr val="B2B2B2"/>
              </a:gs>
              <a:gs pos="100000">
                <a:srgbClr val="525252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b="1"/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>
            <a:off x="4970464" y="3124200"/>
            <a:ext cx="280987" cy="0"/>
          </a:xfrm>
          <a:prstGeom prst="line">
            <a:avLst/>
          </a:prstGeom>
          <a:noFill/>
          <a:ln w="57150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>
            <a:off x="5673725" y="3124200"/>
            <a:ext cx="280988" cy="0"/>
          </a:xfrm>
          <a:prstGeom prst="line">
            <a:avLst/>
          </a:prstGeom>
          <a:noFill/>
          <a:ln w="57150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75" name="Line 11"/>
          <p:cNvSpPr>
            <a:spLocks noChangeShapeType="1"/>
          </p:cNvSpPr>
          <p:nvPr/>
        </p:nvSpPr>
        <p:spPr bwMode="auto">
          <a:xfrm>
            <a:off x="5321300" y="3124200"/>
            <a:ext cx="280988" cy="0"/>
          </a:xfrm>
          <a:prstGeom prst="line">
            <a:avLst/>
          </a:prstGeom>
          <a:noFill/>
          <a:ln w="57150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>
            <a:off x="6024564" y="3124200"/>
            <a:ext cx="282575" cy="0"/>
          </a:xfrm>
          <a:prstGeom prst="line">
            <a:avLst/>
          </a:prstGeom>
          <a:noFill/>
          <a:ln w="57150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77" name="Line 13"/>
          <p:cNvSpPr>
            <a:spLocks noChangeShapeType="1"/>
          </p:cNvSpPr>
          <p:nvPr/>
        </p:nvSpPr>
        <p:spPr bwMode="auto">
          <a:xfrm>
            <a:off x="6376989" y="3124200"/>
            <a:ext cx="280987" cy="0"/>
          </a:xfrm>
          <a:prstGeom prst="line">
            <a:avLst/>
          </a:prstGeom>
          <a:noFill/>
          <a:ln w="57150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78" name="Line 14"/>
          <p:cNvSpPr>
            <a:spLocks noChangeShapeType="1"/>
          </p:cNvSpPr>
          <p:nvPr/>
        </p:nvSpPr>
        <p:spPr bwMode="auto">
          <a:xfrm>
            <a:off x="6729414" y="3124200"/>
            <a:ext cx="280987" cy="0"/>
          </a:xfrm>
          <a:prstGeom prst="line">
            <a:avLst/>
          </a:prstGeom>
          <a:noFill/>
          <a:ln w="57150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79" name="Line 15"/>
          <p:cNvSpPr>
            <a:spLocks noChangeShapeType="1"/>
          </p:cNvSpPr>
          <p:nvPr/>
        </p:nvSpPr>
        <p:spPr bwMode="auto">
          <a:xfrm>
            <a:off x="7080250" y="3124200"/>
            <a:ext cx="141288" cy="0"/>
          </a:xfrm>
          <a:prstGeom prst="line">
            <a:avLst/>
          </a:prstGeom>
          <a:noFill/>
          <a:ln w="57150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80" name="Rectangle 16"/>
          <p:cNvSpPr>
            <a:spLocks noChangeArrowheads="1"/>
          </p:cNvSpPr>
          <p:nvPr/>
        </p:nvSpPr>
        <p:spPr bwMode="auto">
          <a:xfrm>
            <a:off x="5391151" y="3962400"/>
            <a:ext cx="1266825" cy="685800"/>
          </a:xfrm>
          <a:prstGeom prst="rect">
            <a:avLst/>
          </a:prstGeom>
          <a:gradFill rotWithShape="0">
            <a:gsLst>
              <a:gs pos="0">
                <a:srgbClr val="969696"/>
              </a:gs>
              <a:gs pos="50000">
                <a:srgbClr val="808080"/>
              </a:gs>
              <a:gs pos="100000">
                <a:srgbClr val="969696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b="1"/>
          </a:p>
        </p:txBody>
      </p:sp>
      <p:sp>
        <p:nvSpPr>
          <p:cNvPr id="11281" name="Oval 17"/>
          <p:cNvSpPr>
            <a:spLocks noChangeArrowheads="1"/>
          </p:cNvSpPr>
          <p:nvPr/>
        </p:nvSpPr>
        <p:spPr bwMode="auto">
          <a:xfrm>
            <a:off x="5391151" y="2209800"/>
            <a:ext cx="1477963" cy="304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b="1"/>
          </a:p>
        </p:txBody>
      </p:sp>
      <p:sp>
        <p:nvSpPr>
          <p:cNvPr id="11282" name="Freeform 18"/>
          <p:cNvSpPr>
            <a:spLocks/>
          </p:cNvSpPr>
          <p:nvPr/>
        </p:nvSpPr>
        <p:spPr bwMode="auto">
          <a:xfrm>
            <a:off x="6518276" y="3276600"/>
            <a:ext cx="703263" cy="1600200"/>
          </a:xfrm>
          <a:custGeom>
            <a:avLst/>
            <a:gdLst>
              <a:gd name="T0" fmla="*/ 0 w 480"/>
              <a:gd name="T1" fmla="*/ 2147483646 h 1008"/>
              <a:gd name="T2" fmla="*/ 2147483646 w 480"/>
              <a:gd name="T3" fmla="*/ 2147483646 h 1008"/>
              <a:gd name="T4" fmla="*/ 2147483646 w 480"/>
              <a:gd name="T5" fmla="*/ 2147483646 h 1008"/>
              <a:gd name="T6" fmla="*/ 2147483646 w 480"/>
              <a:gd name="T7" fmla="*/ 2147483646 h 1008"/>
              <a:gd name="T8" fmla="*/ 2147483646 w 480"/>
              <a:gd name="T9" fmla="*/ 2147483646 h 1008"/>
              <a:gd name="T10" fmla="*/ 2147483646 w 480"/>
              <a:gd name="T11" fmla="*/ 2147483646 h 1008"/>
              <a:gd name="T12" fmla="*/ 2147483646 w 480"/>
              <a:gd name="T13" fmla="*/ 2147483646 h 1008"/>
              <a:gd name="T14" fmla="*/ 2147483646 w 480"/>
              <a:gd name="T15" fmla="*/ 2147483646 h 1008"/>
              <a:gd name="T16" fmla="*/ 2147483646 w 480"/>
              <a:gd name="T17" fmla="*/ 2147483646 h 1008"/>
              <a:gd name="T18" fmla="*/ 2147483646 w 480"/>
              <a:gd name="T19" fmla="*/ 2147483646 h 1008"/>
              <a:gd name="T20" fmla="*/ 2147483646 w 480"/>
              <a:gd name="T21" fmla="*/ 0 h 1008"/>
              <a:gd name="T22" fmla="*/ 2147483646 w 480"/>
              <a:gd name="T23" fmla="*/ 0 h 1008"/>
              <a:gd name="T24" fmla="*/ 2147483646 w 480"/>
              <a:gd name="T25" fmla="*/ 2147483646 h 1008"/>
              <a:gd name="T26" fmla="*/ 0 w 480"/>
              <a:gd name="T27" fmla="*/ 2147483646 h 100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480" h="1008">
                <a:moveTo>
                  <a:pt x="0" y="1008"/>
                </a:moveTo>
                <a:lnTo>
                  <a:pt x="96" y="816"/>
                </a:lnTo>
                <a:lnTo>
                  <a:pt x="48" y="672"/>
                </a:lnTo>
                <a:lnTo>
                  <a:pt x="96" y="576"/>
                </a:lnTo>
                <a:lnTo>
                  <a:pt x="48" y="336"/>
                </a:lnTo>
                <a:lnTo>
                  <a:pt x="96" y="288"/>
                </a:lnTo>
                <a:lnTo>
                  <a:pt x="96" y="144"/>
                </a:lnTo>
                <a:lnTo>
                  <a:pt x="144" y="96"/>
                </a:lnTo>
                <a:lnTo>
                  <a:pt x="192" y="48"/>
                </a:lnTo>
                <a:lnTo>
                  <a:pt x="288" y="48"/>
                </a:lnTo>
                <a:lnTo>
                  <a:pt x="384" y="0"/>
                </a:lnTo>
                <a:lnTo>
                  <a:pt x="480" y="0"/>
                </a:lnTo>
                <a:lnTo>
                  <a:pt x="480" y="1008"/>
                </a:lnTo>
                <a:lnTo>
                  <a:pt x="0" y="1008"/>
                </a:lnTo>
                <a:close/>
              </a:path>
            </a:pathLst>
          </a:custGeom>
          <a:solidFill>
            <a:srgbClr val="C0C0C0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83" name="Freeform 19"/>
          <p:cNvSpPr>
            <a:spLocks/>
          </p:cNvSpPr>
          <p:nvPr/>
        </p:nvSpPr>
        <p:spPr bwMode="auto">
          <a:xfrm>
            <a:off x="6623051" y="3378200"/>
            <a:ext cx="563563" cy="2794000"/>
          </a:xfrm>
          <a:custGeom>
            <a:avLst/>
            <a:gdLst>
              <a:gd name="T0" fmla="*/ 2147483646 w 384"/>
              <a:gd name="T1" fmla="*/ 2147483646 h 1440"/>
              <a:gd name="T2" fmla="*/ 2147483646 w 384"/>
              <a:gd name="T3" fmla="*/ 2147483646 h 1440"/>
              <a:gd name="T4" fmla="*/ 2147483646 w 384"/>
              <a:gd name="T5" fmla="*/ 2147483646 h 1440"/>
              <a:gd name="T6" fmla="*/ 2147483646 w 384"/>
              <a:gd name="T7" fmla="*/ 2147483646 h 1440"/>
              <a:gd name="T8" fmla="*/ 2147483646 w 384"/>
              <a:gd name="T9" fmla="*/ 2147483646 h 1440"/>
              <a:gd name="T10" fmla="*/ 2147483646 w 384"/>
              <a:gd name="T11" fmla="*/ 2147483646 h 1440"/>
              <a:gd name="T12" fmla="*/ 2147483646 w 384"/>
              <a:gd name="T13" fmla="*/ 2147483646 h 1440"/>
              <a:gd name="T14" fmla="*/ 2147483646 w 384"/>
              <a:gd name="T15" fmla="*/ 2147483646 h 144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84" h="1440">
                <a:moveTo>
                  <a:pt x="72" y="1280"/>
                </a:moveTo>
                <a:cubicBezTo>
                  <a:pt x="40" y="1120"/>
                  <a:pt x="0" y="480"/>
                  <a:pt x="24" y="272"/>
                </a:cubicBezTo>
                <a:cubicBezTo>
                  <a:pt x="48" y="64"/>
                  <a:pt x="168" y="64"/>
                  <a:pt x="216" y="32"/>
                </a:cubicBezTo>
                <a:cubicBezTo>
                  <a:pt x="264" y="0"/>
                  <a:pt x="288" y="56"/>
                  <a:pt x="312" y="80"/>
                </a:cubicBezTo>
                <a:cubicBezTo>
                  <a:pt x="336" y="104"/>
                  <a:pt x="352" y="136"/>
                  <a:pt x="360" y="176"/>
                </a:cubicBezTo>
                <a:cubicBezTo>
                  <a:pt x="368" y="216"/>
                  <a:pt x="384" y="144"/>
                  <a:pt x="360" y="320"/>
                </a:cubicBezTo>
                <a:cubicBezTo>
                  <a:pt x="336" y="496"/>
                  <a:pt x="264" y="1080"/>
                  <a:pt x="216" y="1232"/>
                </a:cubicBezTo>
                <a:cubicBezTo>
                  <a:pt x="168" y="1384"/>
                  <a:pt x="104" y="1440"/>
                  <a:pt x="72" y="1280"/>
                </a:cubicBezTo>
                <a:close/>
              </a:path>
            </a:pathLst>
          </a:custGeom>
          <a:gradFill rotWithShape="0">
            <a:gsLst>
              <a:gs pos="0">
                <a:srgbClr val="FFCC00"/>
              </a:gs>
              <a:gs pos="100000">
                <a:srgbClr val="FFDE8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2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84" name="Line 20"/>
          <p:cNvSpPr>
            <a:spLocks noChangeShapeType="1"/>
          </p:cNvSpPr>
          <p:nvPr/>
        </p:nvSpPr>
        <p:spPr bwMode="auto">
          <a:xfrm flipV="1">
            <a:off x="6940550" y="3886200"/>
            <a:ext cx="984250" cy="76200"/>
          </a:xfrm>
          <a:prstGeom prst="line">
            <a:avLst/>
          </a:prstGeom>
          <a:noFill/>
          <a:ln w="38100">
            <a:solidFill>
              <a:srgbClr val="FF0033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85" name="Text Box 21"/>
          <p:cNvSpPr txBox="1">
            <a:spLocks noChangeArrowheads="1"/>
          </p:cNvSpPr>
          <p:nvPr/>
        </p:nvSpPr>
        <p:spPr bwMode="auto">
          <a:xfrm>
            <a:off x="7994650" y="3595688"/>
            <a:ext cx="1758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en-US" sz="2800"/>
              <a:t>Cool Oil </a:t>
            </a:r>
          </a:p>
        </p:txBody>
      </p:sp>
      <p:sp>
        <p:nvSpPr>
          <p:cNvPr id="11286" name="Oval 22"/>
          <p:cNvSpPr>
            <a:spLocks noChangeArrowheads="1"/>
          </p:cNvSpPr>
          <p:nvPr/>
        </p:nvSpPr>
        <p:spPr bwMode="auto">
          <a:xfrm>
            <a:off x="5743576" y="3962400"/>
            <a:ext cx="703263" cy="685800"/>
          </a:xfrm>
          <a:prstGeom prst="ellipse">
            <a:avLst/>
          </a:prstGeom>
          <a:gradFill rotWithShape="0">
            <a:gsLst>
              <a:gs pos="0">
                <a:srgbClr val="969696"/>
              </a:gs>
              <a:gs pos="100000">
                <a:srgbClr val="454545"/>
              </a:gs>
            </a:gsLst>
            <a:path path="rect">
              <a:fillToRect l="100000" b="100000"/>
            </a:path>
          </a:gra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b="1"/>
          </a:p>
        </p:txBody>
      </p:sp>
      <p:sp>
        <p:nvSpPr>
          <p:cNvPr id="11287" name="Rectangle 23"/>
          <p:cNvSpPr>
            <a:spLocks noChangeArrowheads="1"/>
          </p:cNvSpPr>
          <p:nvPr/>
        </p:nvSpPr>
        <p:spPr bwMode="auto">
          <a:xfrm>
            <a:off x="5884864" y="4876800"/>
            <a:ext cx="422275" cy="1143000"/>
          </a:xfrm>
          <a:prstGeom prst="rect">
            <a:avLst/>
          </a:prstGeom>
          <a:gradFill rotWithShape="0">
            <a:gsLst>
              <a:gs pos="0">
                <a:srgbClr val="595959"/>
              </a:gs>
              <a:gs pos="100000">
                <a:srgbClr val="C0C0C0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b="1"/>
          </a:p>
        </p:txBody>
      </p:sp>
      <p:sp>
        <p:nvSpPr>
          <p:cNvPr id="11288" name="Line 25"/>
          <p:cNvSpPr>
            <a:spLocks noChangeShapeType="1"/>
          </p:cNvSpPr>
          <p:nvPr/>
        </p:nvSpPr>
        <p:spPr bwMode="auto">
          <a:xfrm>
            <a:off x="1524000" y="836613"/>
            <a:ext cx="800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89" name="Rectangle 27"/>
          <p:cNvSpPr>
            <a:spLocks noChangeArrowheads="1"/>
          </p:cNvSpPr>
          <p:nvPr/>
        </p:nvSpPr>
        <p:spPr bwMode="auto">
          <a:xfrm>
            <a:off x="1600200" y="155575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/>
              <a:t>Lubricant Function and Properties</a:t>
            </a:r>
          </a:p>
        </p:txBody>
      </p:sp>
      <p:sp>
        <p:nvSpPr>
          <p:cNvPr id="11290" name="Line 28"/>
          <p:cNvSpPr>
            <a:spLocks noChangeShapeType="1"/>
          </p:cNvSpPr>
          <p:nvPr/>
        </p:nvSpPr>
        <p:spPr bwMode="auto">
          <a:xfrm flipV="1">
            <a:off x="1524000" y="836614"/>
            <a:ext cx="91440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89183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6194" name="Group 6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8995939"/>
              </p:ext>
            </p:extLst>
          </p:nvPr>
        </p:nvGraphicFramePr>
        <p:xfrm>
          <a:off x="2299120" y="1143993"/>
          <a:ext cx="7866062" cy="3451214"/>
        </p:xfrm>
        <a:graphic>
          <a:graphicData uri="http://schemas.openxmlformats.org/drawingml/2006/table">
            <a:tbl>
              <a:tblPr/>
              <a:tblGrid>
                <a:gridCol w="2501480"/>
                <a:gridCol w="2514600"/>
                <a:gridCol w="2849982"/>
              </a:tblGrid>
              <a:tr h="989607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2913" indent="-21113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877888" indent="-40957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316038" indent="-63023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1755775" indent="-84137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212975" indent="-8413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670175" indent="-8413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127375" indent="-8413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584575" indent="-8413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Passenger Car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2913" indent="-21113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877888" indent="-40957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316038" indent="-63023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1755775" indent="-84137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212975" indent="-8413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670175" indent="-8413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127375" indent="-8413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584575" indent="-8413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Heavy Duty Diesel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51433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2913" indent="-21113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877888" indent="-40957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316038" indent="-63023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1755775" indent="-84137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212975" indent="-8413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670175" indent="-8413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127375" indent="-8413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584575" indent="-8413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Engines without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After-treatment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2913" indent="-21113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877888" indent="-40957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316038" indent="-63023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1755775" indent="-84137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212975" indent="-8413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670175" indent="-8413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127375" indent="-8413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584575" indent="-8413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Engines with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After-treatment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2913" indent="-21113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877888" indent="-40957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316038" indent="-63023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1755775" indent="-84137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212975" indent="-8413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670175" indent="-8413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127375" indent="-8413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584575" indent="-8413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GB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216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2913" indent="-21113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877888" indent="-40957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316038" indent="-63023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1755775" indent="-84137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212975" indent="-8413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670175" indent="-8413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127375" indent="-8413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584575" indent="-8413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Gasoline / Diesel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2913" indent="-21113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877888" indent="-40957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316038" indent="-63023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1755775" indent="-84137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212975" indent="-8413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670175" indent="-8413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127375" indent="-8413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584575" indent="-8413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Gasoline / Diesel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5840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2913" indent="-21113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877888" indent="-40957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316038" indent="-63023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1755775" indent="-84137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212975" indent="-8413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670175" indent="-8413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127375" indent="-8413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584575" indent="-8413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A1 / B1*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2913" indent="-21113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877888" indent="-40957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316038" indent="-63023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1755775" indent="-84137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212975" indent="-8413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670175" indent="-8413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127375" indent="-8413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584575" indent="-8413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C1 Low SAPS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2913" indent="-21113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877888" indent="-40957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316038" indent="-63023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1755775" indent="-84137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212975" indent="-8413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670175" indent="-8413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127375" indent="-8413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584575" indent="-8413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GB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E4 Conventional 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3671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2913" indent="-21113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877888" indent="-40957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316038" indent="-63023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1755775" indent="-84137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212975" indent="-8413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670175" indent="-8413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127375" indent="-8413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584575" indent="-8413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A3 / B3*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2913" indent="-21113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877888" indent="-40957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316038" indent="-63023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1755775" indent="-84137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212975" indent="-8413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670175" indent="-8413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127375" indent="-8413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584575" indent="-8413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C2 Mid SAPS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2913" indent="-21113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877888" indent="-40957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316038" indent="-63023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1755775" indent="-84137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212975" indent="-8413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670175" indent="-8413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127375" indent="-8413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584575" indent="-8413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GB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E7 Conventional 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3671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2913" indent="-21113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877888" indent="-40957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316038" indent="-63023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1755775" indent="-84137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212975" indent="-8413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670175" indent="-8413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127375" indent="-8413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584575" indent="-8413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A3 / B4*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2913" indent="-21113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877888" indent="-40957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316038" indent="-63023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1755775" indent="-84137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212975" indent="-8413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670175" indent="-8413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127375" indent="-8413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584575" indent="-8413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C3 Mid SAPS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2913" indent="-21113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877888" indent="-40957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316038" indent="-63023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1755775" indent="-84137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212975" indent="-8413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670175" indent="-8413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127375" indent="-8413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584575" indent="-8413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GB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E6 Low SAPS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3671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2913" indent="-21113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877888" indent="-40957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316038" indent="-63023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1755775" indent="-84137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212975" indent="-8413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670175" indent="-8413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127375" indent="-8413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584575" indent="-8413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A5 / B5*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2913" indent="-21113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877888" indent="-40957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316038" indent="-63023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1755775" indent="-84137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212975" indent="-8413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670175" indent="-8413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127375" indent="-8413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584575" indent="-8413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C4 Low SAPS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42913" indent="-21113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877888" indent="-40957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316038" indent="-63023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1755775" indent="-84137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212975" indent="-8413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670175" indent="-8413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127375" indent="-8413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584575" indent="-8413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GB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E9 Mid SAPS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GB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28722" name="Rectangle 56"/>
          <p:cNvSpPr>
            <a:spLocks noChangeArrowheads="1"/>
          </p:cNvSpPr>
          <p:nvPr/>
        </p:nvSpPr>
        <p:spPr bwMode="auto">
          <a:xfrm>
            <a:off x="333633" y="198827"/>
            <a:ext cx="62960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b="1" dirty="0">
                <a:solidFill>
                  <a:schemeClr val="tx1"/>
                </a:solidFill>
              </a:rPr>
              <a:t>ACEA  - Performance Classifications</a:t>
            </a:r>
          </a:p>
        </p:txBody>
      </p:sp>
      <p:sp>
        <p:nvSpPr>
          <p:cNvPr id="28723" name="Line 58"/>
          <p:cNvSpPr>
            <a:spLocks noChangeShapeType="1"/>
          </p:cNvSpPr>
          <p:nvPr/>
        </p:nvSpPr>
        <p:spPr bwMode="auto">
          <a:xfrm>
            <a:off x="7315201" y="2133600"/>
            <a:ext cx="2895599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731" name="Rectangle 64"/>
          <p:cNvSpPr>
            <a:spLocks noChangeArrowheads="1"/>
          </p:cNvSpPr>
          <p:nvPr/>
        </p:nvSpPr>
        <p:spPr bwMode="auto">
          <a:xfrm>
            <a:off x="2136775" y="6057901"/>
            <a:ext cx="8135938" cy="3603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362201" y="4876119"/>
            <a:ext cx="495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* </a:t>
            </a:r>
            <a:r>
              <a:rPr lang="en-GB" sz="1600" b="1" dirty="0"/>
              <a:t>Cannot be used with Diesel Particulate Filters</a:t>
            </a:r>
          </a:p>
        </p:txBody>
      </p:sp>
      <p:sp>
        <p:nvSpPr>
          <p:cNvPr id="4" name="Rectangle 3">
            <a:hlinkClick r:id="" action="ppaction://noaction"/>
          </p:cNvPr>
          <p:cNvSpPr/>
          <p:nvPr/>
        </p:nvSpPr>
        <p:spPr>
          <a:xfrm>
            <a:off x="10272713" y="3146854"/>
            <a:ext cx="247006" cy="1894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hlinkClick r:id="" action="ppaction://noaction"/>
          </p:cNvPr>
          <p:cNvSpPr/>
          <p:nvPr/>
        </p:nvSpPr>
        <p:spPr>
          <a:xfrm>
            <a:off x="10272713" y="3477140"/>
            <a:ext cx="247006" cy="1894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hlinkClick r:id="" action="ppaction://noaction"/>
          </p:cNvPr>
          <p:cNvSpPr/>
          <p:nvPr/>
        </p:nvSpPr>
        <p:spPr>
          <a:xfrm>
            <a:off x="10272713" y="3815664"/>
            <a:ext cx="247006" cy="1894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hlinkClick r:id="" action="ppaction://noaction"/>
          </p:cNvPr>
          <p:cNvSpPr/>
          <p:nvPr/>
        </p:nvSpPr>
        <p:spPr>
          <a:xfrm>
            <a:off x="10272713" y="4170519"/>
            <a:ext cx="251254" cy="169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hlinkClick r:id="" action="ppaction://noaction"/>
          </p:cNvPr>
          <p:cNvSpPr/>
          <p:nvPr/>
        </p:nvSpPr>
        <p:spPr>
          <a:xfrm>
            <a:off x="3410464" y="4639834"/>
            <a:ext cx="313038" cy="2224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hlinkClick r:id="" action="ppaction://noaction"/>
          </p:cNvPr>
          <p:cNvSpPr/>
          <p:nvPr/>
        </p:nvSpPr>
        <p:spPr>
          <a:xfrm>
            <a:off x="5972433" y="4625378"/>
            <a:ext cx="337751" cy="2146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4982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24113" y="1052513"/>
            <a:ext cx="7772400" cy="41148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0488" tIns="44450" rIns="90488" bIns="44450" rtlCol="0">
            <a:normAutofit/>
          </a:bodyPr>
          <a:lstStyle/>
          <a:p>
            <a:pPr>
              <a:buFontTx/>
              <a:buNone/>
            </a:pPr>
            <a:r>
              <a:rPr lang="en-US" altLang="en-US" smtClean="0"/>
              <a:t>                     </a:t>
            </a:r>
          </a:p>
          <a:p>
            <a:pPr>
              <a:buFontTx/>
              <a:buNone/>
            </a:pPr>
            <a:r>
              <a:rPr lang="en-US" altLang="en-US" smtClean="0"/>
              <a:t>                     </a:t>
            </a:r>
            <a:r>
              <a:rPr lang="en-US" altLang="en-US" b="1" smtClean="0"/>
              <a:t>API </a:t>
            </a:r>
            <a:r>
              <a:rPr lang="en-US" altLang="en-US" b="1" smtClean="0">
                <a:solidFill>
                  <a:srgbClr val="0070C0"/>
                </a:solidFill>
              </a:rPr>
              <a:t>S</a:t>
            </a:r>
            <a:r>
              <a:rPr lang="en-US" altLang="en-US" b="1" smtClean="0"/>
              <a:t>N / </a:t>
            </a:r>
            <a:r>
              <a:rPr lang="en-US" altLang="en-US" b="1" smtClean="0">
                <a:solidFill>
                  <a:srgbClr val="FF0000"/>
                </a:solidFill>
              </a:rPr>
              <a:t>C</a:t>
            </a:r>
            <a:r>
              <a:rPr lang="en-US" altLang="en-US" b="1" smtClean="0"/>
              <a:t>I-4</a:t>
            </a:r>
            <a:endParaRPr lang="en-US" altLang="en-US" smtClean="0"/>
          </a:p>
          <a:p>
            <a:pPr>
              <a:buFontTx/>
              <a:buNone/>
            </a:pPr>
            <a:endParaRPr lang="en-US" altLang="en-US" smtClean="0"/>
          </a:p>
          <a:p>
            <a:pPr>
              <a:buFontTx/>
              <a:buNone/>
            </a:pPr>
            <a:endParaRPr lang="en-US" altLang="en-US" smtClean="0"/>
          </a:p>
          <a:p>
            <a:pPr>
              <a:buFontTx/>
              <a:buNone/>
            </a:pPr>
            <a:endParaRPr lang="en-US" altLang="en-US" smtClean="0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2476500" y="3371850"/>
            <a:ext cx="2636838" cy="161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/>
              <a:t>Spark Ignition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b="1"/>
              <a:t>Service Category</a:t>
            </a:r>
            <a:endParaRPr lang="en-US" altLang="en-US" sz="2800" b="1"/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/>
              <a:t>Petrol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5930900" y="3371850"/>
            <a:ext cx="3856038" cy="161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/>
              <a:t>Compression Ignition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b="1"/>
              <a:t>Commercial Category</a:t>
            </a:r>
            <a:endParaRPr lang="en-US" altLang="en-US" sz="2800" b="1"/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/>
              <a:t>Diesel</a:t>
            </a:r>
          </a:p>
        </p:txBody>
      </p:sp>
      <p:sp>
        <p:nvSpPr>
          <p:cNvPr id="31749" name="Line 6"/>
          <p:cNvSpPr>
            <a:spLocks noChangeShapeType="1"/>
          </p:cNvSpPr>
          <p:nvPr/>
        </p:nvSpPr>
        <p:spPr bwMode="auto">
          <a:xfrm>
            <a:off x="6675439" y="2119313"/>
            <a:ext cx="1266825" cy="1219200"/>
          </a:xfrm>
          <a:prstGeom prst="line">
            <a:avLst/>
          </a:prstGeom>
          <a:noFill/>
          <a:ln w="57150">
            <a:solidFill>
              <a:srgbClr val="FF0033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1750" name="Text Box 7"/>
          <p:cNvSpPr txBox="1">
            <a:spLocks noChangeArrowheads="1"/>
          </p:cNvSpPr>
          <p:nvPr/>
        </p:nvSpPr>
        <p:spPr bwMode="auto">
          <a:xfrm>
            <a:off x="1624014" y="188914"/>
            <a:ext cx="8288337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FFFF00"/>
              </a:buClr>
              <a:buFont typeface="Wingdings" panose="05000000000000000000" pitchFamily="2" charset="2"/>
              <a:buNone/>
            </a:pPr>
            <a:r>
              <a:rPr lang="en-US" altLang="en-US" sz="1800" b="1"/>
              <a:t>Understanding API Designations</a:t>
            </a:r>
            <a:endParaRPr lang="en-GB" altLang="en-US" sz="1800">
              <a:latin typeface="Arial Narrow" panose="020B0606020202030204" pitchFamily="34" charset="0"/>
            </a:endParaRPr>
          </a:p>
        </p:txBody>
      </p:sp>
      <p:sp>
        <p:nvSpPr>
          <p:cNvPr id="31751" name="Line 6"/>
          <p:cNvSpPr>
            <a:spLocks noChangeShapeType="1"/>
          </p:cNvSpPr>
          <p:nvPr/>
        </p:nvSpPr>
        <p:spPr bwMode="auto">
          <a:xfrm flipH="1">
            <a:off x="4727576" y="2119314"/>
            <a:ext cx="1014413" cy="1252537"/>
          </a:xfrm>
          <a:prstGeom prst="line">
            <a:avLst/>
          </a:prstGeom>
          <a:noFill/>
          <a:ln w="57150">
            <a:solidFill>
              <a:srgbClr val="FF0033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8082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79425" y="-171450"/>
            <a:ext cx="7772400" cy="1143000"/>
          </a:xfrm>
          <a:noFill/>
          <a:ln/>
        </p:spPr>
        <p:txBody>
          <a:bodyPr>
            <a:normAutofit/>
          </a:bodyPr>
          <a:lstStyle/>
          <a:p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API Service Categories - Petrol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16419" name="Object 3"/>
          <p:cNvGraphicFramePr>
            <a:graphicFrameLocks noGrp="1" noChangeAspect="1"/>
          </p:cNvGraphicFramePr>
          <p:nvPr>
            <p:ph type="tbl" idx="1"/>
          </p:nvPr>
        </p:nvGraphicFramePr>
        <p:xfrm>
          <a:off x="2652713" y="981076"/>
          <a:ext cx="6972300" cy="576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" name="Document" r:id="rId3" imgW="9575502" imgH="7913273" progId="Word.Document.8">
                  <p:embed/>
                </p:oleObj>
              </mc:Choice>
              <mc:Fallback>
                <p:oleObj name="Document" r:id="rId3" imgW="9575502" imgH="791327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2713" y="981076"/>
                        <a:ext cx="6972300" cy="5762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011481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00521" y="257176"/>
            <a:ext cx="8053388" cy="458788"/>
          </a:xfrm>
          <a:noFill/>
          <a:ln/>
        </p:spPr>
        <p:txBody>
          <a:bodyPr>
            <a:normAutofit/>
          </a:bodyPr>
          <a:lstStyle/>
          <a:p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API Commercial Categories - Diesel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17443" name="Object 3"/>
          <p:cNvGraphicFramePr>
            <a:graphicFrameLocks noGrp="1" noChangeAspect="1"/>
          </p:cNvGraphicFramePr>
          <p:nvPr>
            <p:ph type="tbl" idx="1"/>
          </p:nvPr>
        </p:nvGraphicFramePr>
        <p:xfrm>
          <a:off x="2711450" y="1052514"/>
          <a:ext cx="6496050" cy="496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" name="Document" r:id="rId3" imgW="9715380" imgH="7411489" progId="Word.Document.8">
                  <p:embed/>
                </p:oleObj>
              </mc:Choice>
              <mc:Fallback>
                <p:oleObj name="Document" r:id="rId3" imgW="9715380" imgH="741148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1450" y="1052514"/>
                        <a:ext cx="6496050" cy="4962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2711450" y="4852086"/>
            <a:ext cx="6243080" cy="102149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709299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1112108" y="2936790"/>
            <a:ext cx="61912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defTabSz="76200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GB" altLang="en-US" sz="3500" b="1" dirty="0" smtClean="0"/>
              <a:t>BASIC GEAR OIL </a:t>
            </a:r>
          </a:p>
          <a:p>
            <a:pPr>
              <a:lnSpc>
                <a:spcPct val="90000"/>
              </a:lnSpc>
            </a:pPr>
            <a:r>
              <a:rPr lang="en-GB" altLang="en-US" sz="3500" b="1" dirty="0" smtClean="0"/>
              <a:t>PERFORMANCE LEVELS</a:t>
            </a:r>
            <a:endParaRPr lang="en-GB" altLang="en-US" sz="3500" b="1" dirty="0"/>
          </a:p>
        </p:txBody>
      </p:sp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2135189" y="6019801"/>
            <a:ext cx="8137525" cy="5048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497511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3"/>
          <p:cNvSpPr txBox="1">
            <a:spLocks noChangeArrowheads="1"/>
          </p:cNvSpPr>
          <p:nvPr/>
        </p:nvSpPr>
        <p:spPr bwMode="auto">
          <a:xfrm>
            <a:off x="5145089" y="5445126"/>
            <a:ext cx="19018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cs typeface="Arial" panose="020B0604020202020204" pitchFamily="34" charset="0"/>
              </a:rPr>
              <a:t>Sacrificial Chemical Layer</a:t>
            </a:r>
          </a:p>
        </p:txBody>
      </p:sp>
      <p:sp>
        <p:nvSpPr>
          <p:cNvPr id="34819" name="Title 1"/>
          <p:cNvSpPr>
            <a:spLocks noGrp="1"/>
          </p:cNvSpPr>
          <p:nvPr>
            <p:ph type="title"/>
          </p:nvPr>
        </p:nvSpPr>
        <p:spPr>
          <a:xfrm>
            <a:off x="-25400" y="130175"/>
            <a:ext cx="8229600" cy="635000"/>
          </a:xfrm>
        </p:spPr>
        <p:txBody>
          <a:bodyPr/>
          <a:lstStyle/>
          <a:p>
            <a:r>
              <a:rPr lang="en-GB" altLang="en-US" sz="1800" b="1"/>
              <a:t>Basic EP (Extreme Pressure) Properties</a:t>
            </a:r>
          </a:p>
        </p:txBody>
      </p:sp>
      <p:pic>
        <p:nvPicPr>
          <p:cNvPr id="3482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800" y="1628776"/>
            <a:ext cx="4978400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5375276" y="3789363"/>
            <a:ext cx="360363" cy="1649412"/>
          </a:xfrm>
          <a:prstGeom prst="straightConnector1">
            <a:avLst/>
          </a:prstGeom>
          <a:ln w="31750" cmpd="sng">
            <a:solidFill>
              <a:srgbClr val="FF00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34818" idx="0"/>
          </p:cNvCxnSpPr>
          <p:nvPr/>
        </p:nvCxnSpPr>
        <p:spPr>
          <a:xfrm flipV="1">
            <a:off x="6096000" y="3284539"/>
            <a:ext cx="215900" cy="2160587"/>
          </a:xfrm>
          <a:prstGeom prst="straightConnector1">
            <a:avLst/>
          </a:prstGeom>
          <a:ln w="31750" cmpd="sng">
            <a:solidFill>
              <a:srgbClr val="FF00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6311901" y="2565401"/>
            <a:ext cx="360363" cy="2879725"/>
          </a:xfrm>
          <a:prstGeom prst="straightConnector1">
            <a:avLst/>
          </a:prstGeom>
          <a:ln w="31750" cmpd="sng">
            <a:solidFill>
              <a:srgbClr val="FF00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4821238" y="4621213"/>
            <a:ext cx="735012" cy="823912"/>
          </a:xfrm>
          <a:prstGeom prst="straightConnector1">
            <a:avLst/>
          </a:prstGeom>
          <a:ln w="31750" cmpd="sng">
            <a:solidFill>
              <a:srgbClr val="FF00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87289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343400" y="549275"/>
            <a:ext cx="3657600" cy="1143000"/>
          </a:xfrm>
          <a:noFill/>
        </p:spPr>
        <p:txBody>
          <a:bodyPr/>
          <a:lstStyle/>
          <a:p>
            <a:pPr eaLnBrk="1" hangingPunct="1"/>
            <a:r>
              <a:rPr lang="en-GB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POOR RESULT</a:t>
            </a:r>
            <a:endParaRPr lang="en-GB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0963" name="Object 3"/>
          <p:cNvGraphicFramePr>
            <a:graphicFrameLocks noChangeAspect="1"/>
          </p:cNvGraphicFramePr>
          <p:nvPr/>
        </p:nvGraphicFramePr>
        <p:xfrm>
          <a:off x="3048000" y="1524000"/>
          <a:ext cx="60960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Bitmap Image" r:id="rId3" imgW="4438356" imgH="3295706" progId="Paint.Picture">
                  <p:embed/>
                </p:oleObj>
              </mc:Choice>
              <mc:Fallback>
                <p:oleObj name="Bitmap Image" r:id="rId3" imgW="4438356" imgH="329570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524000"/>
                        <a:ext cx="6096000" cy="4114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3733800" y="5775326"/>
            <a:ext cx="49037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chemeClr val="tx2"/>
                </a:solidFill>
              </a:rPr>
              <a:t>PINION SHAFTS SEVERE 400 HR TEST</a:t>
            </a:r>
            <a:endParaRPr lang="en-GB" altLang="en-US" sz="2000"/>
          </a:p>
        </p:txBody>
      </p:sp>
    </p:spTree>
    <p:extLst>
      <p:ext uri="{BB962C8B-B14F-4D97-AF65-F5344CB8AC3E}">
        <p14:creationId xmlns:p14="http://schemas.microsoft.com/office/powerpoint/2010/main" val="15615093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343400" y="692150"/>
            <a:ext cx="3409950" cy="1143000"/>
          </a:xfrm>
          <a:noFill/>
        </p:spPr>
        <p:txBody>
          <a:bodyPr/>
          <a:lstStyle/>
          <a:p>
            <a:pPr eaLnBrk="1" hangingPunct="1"/>
            <a:r>
              <a:rPr lang="en-GB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GOOD RESULT</a:t>
            </a:r>
            <a:endParaRPr lang="en-GB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1987" name="Object 3"/>
          <p:cNvGraphicFramePr>
            <a:graphicFrameLocks noChangeAspect="1"/>
          </p:cNvGraphicFramePr>
          <p:nvPr/>
        </p:nvGraphicFramePr>
        <p:xfrm>
          <a:off x="2819400" y="1676400"/>
          <a:ext cx="6553200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Bitmap Image" r:id="rId3" imgW="4942880" imgH="3181622" progId="Paint.Picture">
                  <p:embed/>
                </p:oleObj>
              </mc:Choice>
              <mc:Fallback>
                <p:oleObj name="Bitmap Image" r:id="rId3" imgW="4942880" imgH="318162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676400"/>
                        <a:ext cx="6553200" cy="3962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3733800" y="5851526"/>
            <a:ext cx="49037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chemeClr val="tx2"/>
                </a:solidFill>
              </a:rPr>
              <a:t>PINION SHAFTS SEVERE 400 HR TEST</a:t>
            </a:r>
            <a:endParaRPr lang="en-GB" altLang="en-US" sz="2000"/>
          </a:p>
        </p:txBody>
      </p:sp>
    </p:spTree>
    <p:extLst>
      <p:ext uri="{BB962C8B-B14F-4D97-AF65-F5344CB8AC3E}">
        <p14:creationId xmlns:p14="http://schemas.microsoft.com/office/powerpoint/2010/main" val="9254147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31660" y="0"/>
            <a:ext cx="8404225" cy="658813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2829" tIns="47175" rIns="92829" bIns="47175" rtlCol="0" anchor="b">
            <a:normAutofit/>
          </a:bodyPr>
          <a:lstStyle/>
          <a:p>
            <a:pPr algn="l" eaLnBrk="1" hangingPunct="1"/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Automotive Gear Oils – API GL Specifications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47850" y="1228725"/>
            <a:ext cx="9635696" cy="46482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2829" tIns="47175" rIns="92829" bIns="47175" rtlCol="0"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buSzPct val="110000"/>
              <a:buFont typeface="Monotype Sorts" pitchFamily="2" charset="2"/>
              <a:buChar char="q"/>
            </a:pPr>
            <a:endParaRPr lang="en-US" altLang="en-US" sz="2500" b="1" dirty="0"/>
          </a:p>
          <a:p>
            <a:pPr eaLnBrk="1" hangingPunct="1">
              <a:lnSpc>
                <a:spcPct val="80000"/>
              </a:lnSpc>
              <a:buSzPct val="110000"/>
              <a:buFont typeface="Monotype Sorts" pitchFamily="2" charset="2"/>
              <a:buNone/>
            </a:pPr>
            <a:r>
              <a:rPr lang="en-US" altLang="en-US" sz="2500" b="1" dirty="0"/>
              <a:t>API GL-1	</a:t>
            </a:r>
            <a:r>
              <a:rPr lang="en-US" altLang="en-US" sz="2500" dirty="0"/>
              <a:t>Straight mineral oil</a:t>
            </a:r>
          </a:p>
          <a:p>
            <a:pPr eaLnBrk="1" hangingPunct="1">
              <a:lnSpc>
                <a:spcPct val="80000"/>
              </a:lnSpc>
              <a:buSzPct val="110000"/>
              <a:buFont typeface="Monotype Sorts" pitchFamily="2" charset="2"/>
              <a:buNone/>
            </a:pPr>
            <a:endParaRPr lang="en-US" altLang="en-US" sz="800" b="1" dirty="0"/>
          </a:p>
          <a:p>
            <a:pPr eaLnBrk="1" hangingPunct="1">
              <a:lnSpc>
                <a:spcPct val="80000"/>
              </a:lnSpc>
              <a:buSzPct val="110000"/>
              <a:buFont typeface="Monotype Sorts" pitchFamily="2" charset="2"/>
              <a:buNone/>
            </a:pPr>
            <a:r>
              <a:rPr lang="en-US" altLang="en-US" sz="2500" b="1" dirty="0"/>
              <a:t>API GL-2	</a:t>
            </a:r>
            <a:r>
              <a:rPr lang="en-US" altLang="en-US" sz="2500" dirty="0"/>
              <a:t>Mild EP for worm gears</a:t>
            </a:r>
          </a:p>
          <a:p>
            <a:pPr eaLnBrk="1" hangingPunct="1">
              <a:lnSpc>
                <a:spcPct val="80000"/>
              </a:lnSpc>
              <a:buSzPct val="110000"/>
              <a:buFont typeface="Monotype Sorts" pitchFamily="2" charset="2"/>
              <a:buNone/>
            </a:pPr>
            <a:endParaRPr lang="en-US" altLang="en-US" sz="800" dirty="0"/>
          </a:p>
          <a:p>
            <a:pPr eaLnBrk="1" hangingPunct="1">
              <a:lnSpc>
                <a:spcPct val="80000"/>
              </a:lnSpc>
              <a:buSzPct val="110000"/>
              <a:buFont typeface="Monotype Sorts" pitchFamily="2" charset="2"/>
              <a:buNone/>
            </a:pPr>
            <a:r>
              <a:rPr lang="en-US" altLang="en-US" sz="2500" b="1" dirty="0"/>
              <a:t>API GL-3	</a:t>
            </a:r>
            <a:r>
              <a:rPr lang="en-US" altLang="en-US" sz="2500" dirty="0"/>
              <a:t>Mild EP for spur and spiral bevel gears</a:t>
            </a:r>
          </a:p>
          <a:p>
            <a:pPr eaLnBrk="1" hangingPunct="1">
              <a:lnSpc>
                <a:spcPct val="80000"/>
              </a:lnSpc>
              <a:buSzPct val="110000"/>
              <a:buFont typeface="Monotype Sorts" pitchFamily="2" charset="2"/>
              <a:buNone/>
            </a:pPr>
            <a:r>
              <a:rPr lang="en-US" altLang="en-US" sz="2500" dirty="0"/>
              <a:t> 			in axles and transmissions</a:t>
            </a:r>
          </a:p>
          <a:p>
            <a:pPr eaLnBrk="1" hangingPunct="1">
              <a:lnSpc>
                <a:spcPct val="80000"/>
              </a:lnSpc>
              <a:buSzPct val="110000"/>
              <a:buFont typeface="Monotype Sorts" pitchFamily="2" charset="2"/>
              <a:buNone/>
            </a:pPr>
            <a:endParaRPr lang="en-US" altLang="en-US" sz="800" dirty="0"/>
          </a:p>
          <a:p>
            <a:pPr eaLnBrk="1" hangingPunct="1">
              <a:lnSpc>
                <a:spcPct val="80000"/>
              </a:lnSpc>
              <a:buSzPct val="110000"/>
              <a:buFont typeface="Monotype Sorts" pitchFamily="2" charset="2"/>
              <a:buNone/>
            </a:pPr>
            <a:r>
              <a:rPr lang="en-US" altLang="en-US" sz="2500" b="1" dirty="0"/>
              <a:t>API GL-4	</a:t>
            </a:r>
            <a:r>
              <a:rPr lang="en-US" altLang="en-US" sz="2500" dirty="0"/>
              <a:t>Medium EP, MIL-L-2105 quality, moderate 		           </a:t>
            </a:r>
            <a:r>
              <a:rPr lang="en-US" altLang="en-US" sz="2500" dirty="0" smtClean="0"/>
              <a:t>            </a:t>
            </a:r>
          </a:p>
          <a:p>
            <a:pPr eaLnBrk="1" hangingPunct="1">
              <a:lnSpc>
                <a:spcPct val="80000"/>
              </a:lnSpc>
              <a:buSzPct val="110000"/>
              <a:buFont typeface="Monotype Sorts" pitchFamily="2" charset="2"/>
              <a:buNone/>
            </a:pPr>
            <a:r>
              <a:rPr lang="en-US" altLang="en-US" sz="2500" dirty="0"/>
              <a:t> </a:t>
            </a:r>
            <a:r>
              <a:rPr lang="en-US" altLang="en-US" sz="2500" dirty="0" smtClean="0"/>
              <a:t>                           severity </a:t>
            </a:r>
            <a:r>
              <a:rPr lang="en-US" altLang="en-US" sz="2500" dirty="0"/>
              <a:t>hypoid gears, manual transmissions</a:t>
            </a:r>
          </a:p>
          <a:p>
            <a:pPr eaLnBrk="1" hangingPunct="1">
              <a:lnSpc>
                <a:spcPct val="80000"/>
              </a:lnSpc>
              <a:buSzPct val="110000"/>
              <a:buFont typeface="Monotype Sorts" pitchFamily="2" charset="2"/>
              <a:buNone/>
            </a:pPr>
            <a:endParaRPr lang="en-US" altLang="en-US" sz="800" dirty="0"/>
          </a:p>
          <a:p>
            <a:pPr eaLnBrk="1" hangingPunct="1">
              <a:lnSpc>
                <a:spcPct val="80000"/>
              </a:lnSpc>
              <a:buSzPct val="110000"/>
              <a:buFont typeface="Monotype Sorts" pitchFamily="2" charset="2"/>
              <a:buNone/>
            </a:pPr>
            <a:r>
              <a:rPr lang="en-US" altLang="en-US" sz="2500" b="1" dirty="0"/>
              <a:t>API GL-5	</a:t>
            </a:r>
            <a:r>
              <a:rPr lang="en-US" altLang="en-US" sz="2500" dirty="0"/>
              <a:t>High EP, MIL-L-2105D quality, all hypoid 		           </a:t>
            </a:r>
            <a:endParaRPr lang="en-US" altLang="en-US" sz="2500" dirty="0" smtClean="0"/>
          </a:p>
          <a:p>
            <a:pPr eaLnBrk="1" hangingPunct="1">
              <a:lnSpc>
                <a:spcPct val="80000"/>
              </a:lnSpc>
              <a:buSzPct val="110000"/>
              <a:buFont typeface="Monotype Sorts" pitchFamily="2" charset="2"/>
              <a:buNone/>
            </a:pPr>
            <a:r>
              <a:rPr lang="en-US" altLang="en-US" sz="2500" dirty="0"/>
              <a:t> </a:t>
            </a:r>
            <a:r>
              <a:rPr lang="en-US" altLang="en-US" sz="2500" dirty="0" smtClean="0"/>
              <a:t>                           axles</a:t>
            </a:r>
            <a:r>
              <a:rPr lang="en-US" altLang="en-US" sz="2500" dirty="0"/>
              <a:t>, some manual transmissions</a:t>
            </a:r>
          </a:p>
          <a:p>
            <a:pPr eaLnBrk="1" hangingPunct="1">
              <a:lnSpc>
                <a:spcPct val="80000"/>
              </a:lnSpc>
              <a:buSzPct val="110000"/>
              <a:buFont typeface="Monotype Sorts" pitchFamily="2" charset="2"/>
              <a:buNone/>
            </a:pPr>
            <a:endParaRPr lang="en-US" altLang="en-US" sz="800" b="1" dirty="0"/>
          </a:p>
          <a:p>
            <a:pPr eaLnBrk="1" hangingPunct="1">
              <a:lnSpc>
                <a:spcPct val="80000"/>
              </a:lnSpc>
              <a:buSzPct val="110000"/>
              <a:buFont typeface="Monotype Sorts" pitchFamily="2" charset="2"/>
              <a:buNone/>
            </a:pPr>
            <a:r>
              <a:rPr lang="en-US" altLang="en-US" sz="2500" b="1" dirty="0"/>
              <a:t>API GL-6 	</a:t>
            </a:r>
            <a:r>
              <a:rPr lang="en-US" altLang="en-US" sz="2500" dirty="0"/>
              <a:t>Extra high EP, now obsolete</a:t>
            </a:r>
          </a:p>
          <a:p>
            <a:pPr eaLnBrk="1" hangingPunct="1">
              <a:lnSpc>
                <a:spcPct val="80000"/>
              </a:lnSpc>
              <a:buSzPct val="110000"/>
              <a:buFont typeface="Monotype Sorts" pitchFamily="2" charset="2"/>
              <a:buChar char="q"/>
            </a:pPr>
            <a:endParaRPr lang="en-US" alt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40286846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2565400"/>
            <a:ext cx="7772400" cy="609600"/>
          </a:xfrm>
          <a:noFill/>
        </p:spPr>
        <p:txBody>
          <a:bodyPr/>
          <a:lstStyle/>
          <a:p>
            <a:pPr algn="l"/>
            <a:r>
              <a:rPr lang="en-GB" altLang="en-US" sz="3500" b="1"/>
              <a:t>Automatic Transmission Fluids</a:t>
            </a:r>
          </a:p>
        </p:txBody>
      </p:sp>
      <p:sp>
        <p:nvSpPr>
          <p:cNvPr id="27651" name="Line 3"/>
          <p:cNvSpPr>
            <a:spLocks noChangeShapeType="1"/>
          </p:cNvSpPr>
          <p:nvPr/>
        </p:nvSpPr>
        <p:spPr bwMode="auto">
          <a:xfrm flipV="1">
            <a:off x="1524000" y="3357564"/>
            <a:ext cx="91440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86698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reeform 2"/>
          <p:cNvSpPr>
            <a:spLocks/>
          </p:cNvSpPr>
          <p:nvPr/>
        </p:nvSpPr>
        <p:spPr bwMode="auto">
          <a:xfrm>
            <a:off x="2790826" y="1447800"/>
            <a:ext cx="3095625" cy="4343400"/>
          </a:xfrm>
          <a:custGeom>
            <a:avLst/>
            <a:gdLst>
              <a:gd name="T0" fmla="*/ 2147483646 w 2112"/>
              <a:gd name="T1" fmla="*/ 2147483646 h 2736"/>
              <a:gd name="T2" fmla="*/ 2147483646 w 2112"/>
              <a:gd name="T3" fmla="*/ 2147483646 h 2736"/>
              <a:gd name="T4" fmla="*/ 2147483646 w 2112"/>
              <a:gd name="T5" fmla="*/ 2147483646 h 2736"/>
              <a:gd name="T6" fmla="*/ 2147483646 w 2112"/>
              <a:gd name="T7" fmla="*/ 2147483646 h 2736"/>
              <a:gd name="T8" fmla="*/ 2147483646 w 2112"/>
              <a:gd name="T9" fmla="*/ 2147483646 h 2736"/>
              <a:gd name="T10" fmla="*/ 2147483646 w 2112"/>
              <a:gd name="T11" fmla="*/ 2147483646 h 2736"/>
              <a:gd name="T12" fmla="*/ 0 w 2112"/>
              <a:gd name="T13" fmla="*/ 2147483646 h 2736"/>
              <a:gd name="T14" fmla="*/ 2147483646 w 2112"/>
              <a:gd name="T15" fmla="*/ 2147483646 h 2736"/>
              <a:gd name="T16" fmla="*/ 2147483646 w 2112"/>
              <a:gd name="T17" fmla="*/ 2147483646 h 2736"/>
              <a:gd name="T18" fmla="*/ 2147483646 w 2112"/>
              <a:gd name="T19" fmla="*/ 2147483646 h 2736"/>
              <a:gd name="T20" fmla="*/ 2147483646 w 2112"/>
              <a:gd name="T21" fmla="*/ 2147483646 h 2736"/>
              <a:gd name="T22" fmla="*/ 2147483646 w 2112"/>
              <a:gd name="T23" fmla="*/ 2147483646 h 2736"/>
              <a:gd name="T24" fmla="*/ 2147483646 w 2112"/>
              <a:gd name="T25" fmla="*/ 2147483646 h 2736"/>
              <a:gd name="T26" fmla="*/ 2147483646 w 2112"/>
              <a:gd name="T27" fmla="*/ 2147483646 h 2736"/>
              <a:gd name="T28" fmla="*/ 2147483646 w 2112"/>
              <a:gd name="T29" fmla="*/ 2147483646 h 2736"/>
              <a:gd name="T30" fmla="*/ 2147483646 w 2112"/>
              <a:gd name="T31" fmla="*/ 2147483646 h 2736"/>
              <a:gd name="T32" fmla="*/ 2147483646 w 2112"/>
              <a:gd name="T33" fmla="*/ 2147483646 h 2736"/>
              <a:gd name="T34" fmla="*/ 2147483646 w 2112"/>
              <a:gd name="T35" fmla="*/ 2147483646 h 2736"/>
              <a:gd name="T36" fmla="*/ 2147483646 w 2112"/>
              <a:gd name="T37" fmla="*/ 2147483646 h 2736"/>
              <a:gd name="T38" fmla="*/ 2147483646 w 2112"/>
              <a:gd name="T39" fmla="*/ 2147483646 h 2736"/>
              <a:gd name="T40" fmla="*/ 2147483646 w 2112"/>
              <a:gd name="T41" fmla="*/ 2147483646 h 2736"/>
              <a:gd name="T42" fmla="*/ 2147483646 w 2112"/>
              <a:gd name="T43" fmla="*/ 2147483646 h 2736"/>
              <a:gd name="T44" fmla="*/ 2147483646 w 2112"/>
              <a:gd name="T45" fmla="*/ 2147483646 h 2736"/>
              <a:gd name="T46" fmla="*/ 2147483646 w 2112"/>
              <a:gd name="T47" fmla="*/ 2147483646 h 2736"/>
              <a:gd name="T48" fmla="*/ 2147483646 w 2112"/>
              <a:gd name="T49" fmla="*/ 2147483646 h 2736"/>
              <a:gd name="T50" fmla="*/ 2147483646 w 2112"/>
              <a:gd name="T51" fmla="*/ 2147483646 h 2736"/>
              <a:gd name="T52" fmla="*/ 2147483646 w 2112"/>
              <a:gd name="T53" fmla="*/ 2147483646 h 2736"/>
              <a:gd name="T54" fmla="*/ 2147483646 w 2112"/>
              <a:gd name="T55" fmla="*/ 2147483646 h 2736"/>
              <a:gd name="T56" fmla="*/ 2147483646 w 2112"/>
              <a:gd name="T57" fmla="*/ 2147483646 h 2736"/>
              <a:gd name="T58" fmla="*/ 2147483646 w 2112"/>
              <a:gd name="T59" fmla="*/ 2147483646 h 2736"/>
              <a:gd name="T60" fmla="*/ 2147483646 w 2112"/>
              <a:gd name="T61" fmla="*/ 2147483646 h 2736"/>
              <a:gd name="T62" fmla="*/ 2147483646 w 2112"/>
              <a:gd name="T63" fmla="*/ 2147483646 h 2736"/>
              <a:gd name="T64" fmla="*/ 2147483646 w 2112"/>
              <a:gd name="T65" fmla="*/ 2147483646 h 2736"/>
              <a:gd name="T66" fmla="*/ 2147483646 w 2112"/>
              <a:gd name="T67" fmla="*/ 2147483646 h 2736"/>
              <a:gd name="T68" fmla="*/ 2147483646 w 2112"/>
              <a:gd name="T69" fmla="*/ 2147483646 h 2736"/>
              <a:gd name="T70" fmla="*/ 2147483646 w 2112"/>
              <a:gd name="T71" fmla="*/ 2147483646 h 2736"/>
              <a:gd name="T72" fmla="*/ 2147483646 w 2112"/>
              <a:gd name="T73" fmla="*/ 2147483646 h 2736"/>
              <a:gd name="T74" fmla="*/ 2147483646 w 2112"/>
              <a:gd name="T75" fmla="*/ 2147483646 h 2736"/>
              <a:gd name="T76" fmla="*/ 2147483646 w 2112"/>
              <a:gd name="T77" fmla="*/ 2147483646 h 2736"/>
              <a:gd name="T78" fmla="*/ 2147483646 w 2112"/>
              <a:gd name="T79" fmla="*/ 2147483646 h 2736"/>
              <a:gd name="T80" fmla="*/ 2147483646 w 2112"/>
              <a:gd name="T81" fmla="*/ 2147483646 h 2736"/>
              <a:gd name="T82" fmla="*/ 2147483646 w 2112"/>
              <a:gd name="T83" fmla="*/ 2147483646 h 2736"/>
              <a:gd name="T84" fmla="*/ 2147483646 w 2112"/>
              <a:gd name="T85" fmla="*/ 2147483646 h 2736"/>
              <a:gd name="T86" fmla="*/ 2147483646 w 2112"/>
              <a:gd name="T87" fmla="*/ 2147483646 h 2736"/>
              <a:gd name="T88" fmla="*/ 2147483646 w 2112"/>
              <a:gd name="T89" fmla="*/ 2147483646 h 2736"/>
              <a:gd name="T90" fmla="*/ 2147483646 w 2112"/>
              <a:gd name="T91" fmla="*/ 2147483646 h 2736"/>
              <a:gd name="T92" fmla="*/ 2147483646 w 2112"/>
              <a:gd name="T93" fmla="*/ 0 h 2736"/>
              <a:gd name="T94" fmla="*/ 2147483646 w 2112"/>
              <a:gd name="T95" fmla="*/ 0 h 2736"/>
              <a:gd name="T96" fmla="*/ 2147483646 w 2112"/>
              <a:gd name="T97" fmla="*/ 2147483646 h 2736"/>
              <a:gd name="T98" fmla="*/ 2147483646 w 2112"/>
              <a:gd name="T99" fmla="*/ 2147483646 h 2736"/>
              <a:gd name="T100" fmla="*/ 2147483646 w 2112"/>
              <a:gd name="T101" fmla="*/ 2147483646 h 2736"/>
              <a:gd name="T102" fmla="*/ 2147483646 w 2112"/>
              <a:gd name="T103" fmla="*/ 2147483646 h 2736"/>
              <a:gd name="T104" fmla="*/ 2147483646 w 2112"/>
              <a:gd name="T105" fmla="*/ 2147483646 h 2736"/>
              <a:gd name="T106" fmla="*/ 2147483646 w 2112"/>
              <a:gd name="T107" fmla="*/ 2147483646 h 2736"/>
              <a:gd name="T108" fmla="*/ 2147483646 w 2112"/>
              <a:gd name="T109" fmla="*/ 2147483646 h 2736"/>
              <a:gd name="T110" fmla="*/ 2147483646 w 2112"/>
              <a:gd name="T111" fmla="*/ 2147483646 h 2736"/>
              <a:gd name="T112" fmla="*/ 2147483646 w 2112"/>
              <a:gd name="T113" fmla="*/ 2147483646 h 2736"/>
              <a:gd name="T114" fmla="*/ 2147483646 w 2112"/>
              <a:gd name="T115" fmla="*/ 2147483646 h 2736"/>
              <a:gd name="T116" fmla="*/ 2147483646 w 2112"/>
              <a:gd name="T117" fmla="*/ 2147483646 h 27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112" h="2736">
                <a:moveTo>
                  <a:pt x="288" y="336"/>
                </a:moveTo>
                <a:lnTo>
                  <a:pt x="336" y="912"/>
                </a:lnTo>
                <a:lnTo>
                  <a:pt x="240" y="1104"/>
                </a:lnTo>
                <a:lnTo>
                  <a:pt x="96" y="1104"/>
                </a:lnTo>
                <a:lnTo>
                  <a:pt x="144" y="1248"/>
                </a:lnTo>
                <a:lnTo>
                  <a:pt x="96" y="1296"/>
                </a:lnTo>
                <a:lnTo>
                  <a:pt x="0" y="1296"/>
                </a:lnTo>
                <a:lnTo>
                  <a:pt x="144" y="1680"/>
                </a:lnTo>
                <a:lnTo>
                  <a:pt x="144" y="1824"/>
                </a:lnTo>
                <a:lnTo>
                  <a:pt x="144" y="1968"/>
                </a:lnTo>
                <a:lnTo>
                  <a:pt x="144" y="2112"/>
                </a:lnTo>
                <a:lnTo>
                  <a:pt x="240" y="2208"/>
                </a:lnTo>
                <a:lnTo>
                  <a:pt x="528" y="2592"/>
                </a:lnTo>
                <a:lnTo>
                  <a:pt x="1392" y="2592"/>
                </a:lnTo>
                <a:lnTo>
                  <a:pt x="1488" y="2736"/>
                </a:lnTo>
                <a:lnTo>
                  <a:pt x="1584" y="2688"/>
                </a:lnTo>
                <a:lnTo>
                  <a:pt x="1680" y="2688"/>
                </a:lnTo>
                <a:lnTo>
                  <a:pt x="1632" y="2592"/>
                </a:lnTo>
                <a:lnTo>
                  <a:pt x="1536" y="2544"/>
                </a:lnTo>
                <a:lnTo>
                  <a:pt x="1536" y="2400"/>
                </a:lnTo>
                <a:lnTo>
                  <a:pt x="1776" y="2304"/>
                </a:lnTo>
                <a:lnTo>
                  <a:pt x="1920" y="2304"/>
                </a:lnTo>
                <a:lnTo>
                  <a:pt x="1968" y="2112"/>
                </a:lnTo>
                <a:lnTo>
                  <a:pt x="2064" y="2064"/>
                </a:lnTo>
                <a:lnTo>
                  <a:pt x="1968" y="2016"/>
                </a:lnTo>
                <a:lnTo>
                  <a:pt x="1968" y="1920"/>
                </a:lnTo>
                <a:lnTo>
                  <a:pt x="1968" y="1776"/>
                </a:lnTo>
                <a:lnTo>
                  <a:pt x="2064" y="1776"/>
                </a:lnTo>
                <a:lnTo>
                  <a:pt x="2064" y="1680"/>
                </a:lnTo>
                <a:lnTo>
                  <a:pt x="1968" y="1680"/>
                </a:lnTo>
                <a:lnTo>
                  <a:pt x="2064" y="1632"/>
                </a:lnTo>
                <a:lnTo>
                  <a:pt x="2112" y="1296"/>
                </a:lnTo>
                <a:lnTo>
                  <a:pt x="1872" y="1248"/>
                </a:lnTo>
                <a:lnTo>
                  <a:pt x="1728" y="1248"/>
                </a:lnTo>
                <a:lnTo>
                  <a:pt x="1776" y="1104"/>
                </a:lnTo>
                <a:lnTo>
                  <a:pt x="1776" y="960"/>
                </a:lnTo>
                <a:lnTo>
                  <a:pt x="1680" y="912"/>
                </a:lnTo>
                <a:lnTo>
                  <a:pt x="1536" y="960"/>
                </a:lnTo>
                <a:lnTo>
                  <a:pt x="1488" y="912"/>
                </a:lnTo>
                <a:lnTo>
                  <a:pt x="1488" y="768"/>
                </a:lnTo>
                <a:lnTo>
                  <a:pt x="1824" y="672"/>
                </a:lnTo>
                <a:lnTo>
                  <a:pt x="2016" y="576"/>
                </a:lnTo>
                <a:lnTo>
                  <a:pt x="2064" y="432"/>
                </a:lnTo>
                <a:lnTo>
                  <a:pt x="2064" y="288"/>
                </a:lnTo>
                <a:lnTo>
                  <a:pt x="2112" y="240"/>
                </a:lnTo>
                <a:lnTo>
                  <a:pt x="1968" y="192"/>
                </a:lnTo>
                <a:lnTo>
                  <a:pt x="1968" y="0"/>
                </a:lnTo>
                <a:lnTo>
                  <a:pt x="1680" y="0"/>
                </a:lnTo>
                <a:lnTo>
                  <a:pt x="1632" y="48"/>
                </a:lnTo>
                <a:lnTo>
                  <a:pt x="1728" y="192"/>
                </a:lnTo>
                <a:lnTo>
                  <a:pt x="1632" y="192"/>
                </a:lnTo>
                <a:lnTo>
                  <a:pt x="1632" y="288"/>
                </a:lnTo>
                <a:lnTo>
                  <a:pt x="1680" y="384"/>
                </a:lnTo>
                <a:lnTo>
                  <a:pt x="1440" y="384"/>
                </a:lnTo>
                <a:lnTo>
                  <a:pt x="768" y="384"/>
                </a:lnTo>
                <a:lnTo>
                  <a:pt x="576" y="432"/>
                </a:lnTo>
                <a:lnTo>
                  <a:pt x="576" y="288"/>
                </a:lnTo>
                <a:cubicBezTo>
                  <a:pt x="443" y="220"/>
                  <a:pt x="497" y="223"/>
                  <a:pt x="429" y="223"/>
                </a:cubicBezTo>
                <a:lnTo>
                  <a:pt x="288" y="336"/>
                </a:lnTo>
                <a:close/>
              </a:path>
            </a:pathLst>
          </a:custGeom>
          <a:gradFill rotWithShape="0">
            <a:gsLst>
              <a:gs pos="0">
                <a:srgbClr val="666666"/>
              </a:gs>
              <a:gs pos="100000">
                <a:srgbClr val="DDDDDD"/>
              </a:gs>
            </a:gsLst>
            <a:lin ang="18900000" scaled="1"/>
          </a:gradFill>
          <a:ln w="12700" cap="flat" cmpd="sng">
            <a:solidFill>
              <a:srgbClr val="DDDDDD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291" name="Freeform 3"/>
          <p:cNvSpPr>
            <a:spLocks/>
          </p:cNvSpPr>
          <p:nvPr/>
        </p:nvSpPr>
        <p:spPr bwMode="auto">
          <a:xfrm>
            <a:off x="3494088" y="1447800"/>
            <a:ext cx="1477962" cy="4572000"/>
          </a:xfrm>
          <a:custGeom>
            <a:avLst/>
            <a:gdLst>
              <a:gd name="T0" fmla="*/ 2147483646 w 1008"/>
              <a:gd name="T1" fmla="*/ 2147483646 h 2880"/>
              <a:gd name="T2" fmla="*/ 2147483646 w 1008"/>
              <a:gd name="T3" fmla="*/ 2147483646 h 2880"/>
              <a:gd name="T4" fmla="*/ 2147483646 w 1008"/>
              <a:gd name="T5" fmla="*/ 2147483646 h 2880"/>
              <a:gd name="T6" fmla="*/ 2147483646 w 1008"/>
              <a:gd name="T7" fmla="*/ 2147483646 h 2880"/>
              <a:gd name="T8" fmla="*/ 2147483646 w 1008"/>
              <a:gd name="T9" fmla="*/ 2147483646 h 2880"/>
              <a:gd name="T10" fmla="*/ 2147483646 w 1008"/>
              <a:gd name="T11" fmla="*/ 2147483646 h 2880"/>
              <a:gd name="T12" fmla="*/ 2147483646 w 1008"/>
              <a:gd name="T13" fmla="*/ 2147483646 h 2880"/>
              <a:gd name="T14" fmla="*/ 2147483646 w 1008"/>
              <a:gd name="T15" fmla="*/ 2147483646 h 2880"/>
              <a:gd name="T16" fmla="*/ 2147483646 w 1008"/>
              <a:gd name="T17" fmla="*/ 2147483646 h 2880"/>
              <a:gd name="T18" fmla="*/ 2147483646 w 1008"/>
              <a:gd name="T19" fmla="*/ 2147483646 h 2880"/>
              <a:gd name="T20" fmla="*/ 2147483646 w 1008"/>
              <a:gd name="T21" fmla="*/ 2147483646 h 2880"/>
              <a:gd name="T22" fmla="*/ 2147483646 w 1008"/>
              <a:gd name="T23" fmla="*/ 2147483646 h 2880"/>
              <a:gd name="T24" fmla="*/ 0 w 1008"/>
              <a:gd name="T25" fmla="*/ 2147483646 h 2880"/>
              <a:gd name="T26" fmla="*/ 2147483646 w 1008"/>
              <a:gd name="T27" fmla="*/ 2147483646 h 2880"/>
              <a:gd name="T28" fmla="*/ 0 w 1008"/>
              <a:gd name="T29" fmla="*/ 2147483646 h 2880"/>
              <a:gd name="T30" fmla="*/ 2147483646 w 1008"/>
              <a:gd name="T31" fmla="*/ 2147483646 h 2880"/>
              <a:gd name="T32" fmla="*/ 2147483646 w 1008"/>
              <a:gd name="T33" fmla="*/ 2147483646 h 2880"/>
              <a:gd name="T34" fmla="*/ 2147483646 w 1008"/>
              <a:gd name="T35" fmla="*/ 2147483646 h 2880"/>
              <a:gd name="T36" fmla="*/ 2147483646 w 1008"/>
              <a:gd name="T37" fmla="*/ 2147483646 h 2880"/>
              <a:gd name="T38" fmla="*/ 2147483646 w 1008"/>
              <a:gd name="T39" fmla="*/ 2147483646 h 2880"/>
              <a:gd name="T40" fmla="*/ 2147483646 w 1008"/>
              <a:gd name="T41" fmla="*/ 2147483646 h 2880"/>
              <a:gd name="T42" fmla="*/ 2147483646 w 1008"/>
              <a:gd name="T43" fmla="*/ 2147483646 h 2880"/>
              <a:gd name="T44" fmla="*/ 2147483646 w 1008"/>
              <a:gd name="T45" fmla="*/ 0 h 2880"/>
              <a:gd name="T46" fmla="*/ 2147483646 w 1008"/>
              <a:gd name="T47" fmla="*/ 0 h 2880"/>
              <a:gd name="T48" fmla="*/ 2147483646 w 1008"/>
              <a:gd name="T49" fmla="*/ 2147483646 h 2880"/>
              <a:gd name="T50" fmla="*/ 2147483646 w 1008"/>
              <a:gd name="T51" fmla="*/ 2147483646 h 288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008" h="2880">
                <a:moveTo>
                  <a:pt x="912" y="192"/>
                </a:moveTo>
                <a:lnTo>
                  <a:pt x="912" y="1344"/>
                </a:lnTo>
                <a:lnTo>
                  <a:pt x="960" y="1392"/>
                </a:lnTo>
                <a:lnTo>
                  <a:pt x="1008" y="1632"/>
                </a:lnTo>
                <a:lnTo>
                  <a:pt x="1008" y="1968"/>
                </a:lnTo>
                <a:lnTo>
                  <a:pt x="960" y="2160"/>
                </a:lnTo>
                <a:lnTo>
                  <a:pt x="960" y="2352"/>
                </a:lnTo>
                <a:lnTo>
                  <a:pt x="912" y="2736"/>
                </a:lnTo>
                <a:lnTo>
                  <a:pt x="336" y="2784"/>
                </a:lnTo>
                <a:lnTo>
                  <a:pt x="288" y="2880"/>
                </a:lnTo>
                <a:lnTo>
                  <a:pt x="144" y="2880"/>
                </a:lnTo>
                <a:lnTo>
                  <a:pt x="144" y="2736"/>
                </a:lnTo>
                <a:lnTo>
                  <a:pt x="0" y="2496"/>
                </a:lnTo>
                <a:lnTo>
                  <a:pt x="48" y="2112"/>
                </a:lnTo>
                <a:lnTo>
                  <a:pt x="0" y="1824"/>
                </a:lnTo>
                <a:lnTo>
                  <a:pt x="144" y="1536"/>
                </a:lnTo>
                <a:lnTo>
                  <a:pt x="240" y="1440"/>
                </a:lnTo>
                <a:lnTo>
                  <a:pt x="192" y="1392"/>
                </a:lnTo>
                <a:lnTo>
                  <a:pt x="240" y="336"/>
                </a:lnTo>
                <a:lnTo>
                  <a:pt x="384" y="336"/>
                </a:lnTo>
                <a:lnTo>
                  <a:pt x="384" y="144"/>
                </a:lnTo>
                <a:lnTo>
                  <a:pt x="576" y="96"/>
                </a:lnTo>
                <a:lnTo>
                  <a:pt x="576" y="0"/>
                </a:lnTo>
                <a:lnTo>
                  <a:pt x="768" y="0"/>
                </a:lnTo>
                <a:lnTo>
                  <a:pt x="768" y="96"/>
                </a:lnTo>
                <a:lnTo>
                  <a:pt x="912" y="192"/>
                </a:lnTo>
                <a:close/>
              </a:path>
            </a:pathLst>
          </a:custGeom>
          <a:gradFill rotWithShape="0">
            <a:gsLst>
              <a:gs pos="0">
                <a:srgbClr val="FF0000"/>
              </a:gs>
              <a:gs pos="100000">
                <a:srgbClr val="FDBC00"/>
              </a:gs>
            </a:gsLst>
            <a:lin ang="5400000" scaled="1"/>
          </a:gra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292" name="Freeform 4"/>
          <p:cNvSpPr>
            <a:spLocks/>
          </p:cNvSpPr>
          <p:nvPr/>
        </p:nvSpPr>
        <p:spPr bwMode="auto">
          <a:xfrm>
            <a:off x="3775075" y="1447800"/>
            <a:ext cx="1055688" cy="1752600"/>
          </a:xfrm>
          <a:custGeom>
            <a:avLst/>
            <a:gdLst>
              <a:gd name="T0" fmla="*/ 2147483646 w 720"/>
              <a:gd name="T1" fmla="*/ 0 h 1104"/>
              <a:gd name="T2" fmla="*/ 2147483646 w 720"/>
              <a:gd name="T3" fmla="*/ 2147483646 h 1104"/>
              <a:gd name="T4" fmla="*/ 2147483646 w 720"/>
              <a:gd name="T5" fmla="*/ 2147483646 h 1104"/>
              <a:gd name="T6" fmla="*/ 2147483646 w 720"/>
              <a:gd name="T7" fmla="*/ 2147483646 h 1104"/>
              <a:gd name="T8" fmla="*/ 2147483646 w 720"/>
              <a:gd name="T9" fmla="*/ 2147483646 h 1104"/>
              <a:gd name="T10" fmla="*/ 0 w 720"/>
              <a:gd name="T11" fmla="*/ 2147483646 h 1104"/>
              <a:gd name="T12" fmla="*/ 2147483646 w 720"/>
              <a:gd name="T13" fmla="*/ 2147483646 h 1104"/>
              <a:gd name="T14" fmla="*/ 2147483646 w 720"/>
              <a:gd name="T15" fmla="*/ 2147483646 h 1104"/>
              <a:gd name="T16" fmla="*/ 2147483646 w 720"/>
              <a:gd name="T17" fmla="*/ 2147483646 h 1104"/>
              <a:gd name="T18" fmla="*/ 2147483646 w 720"/>
              <a:gd name="T19" fmla="*/ 0 h 1104"/>
              <a:gd name="T20" fmla="*/ 2147483646 w 720"/>
              <a:gd name="T21" fmla="*/ 0 h 110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20" h="1104">
                <a:moveTo>
                  <a:pt x="384" y="0"/>
                </a:moveTo>
                <a:lnTo>
                  <a:pt x="384" y="96"/>
                </a:lnTo>
                <a:lnTo>
                  <a:pt x="192" y="144"/>
                </a:lnTo>
                <a:lnTo>
                  <a:pt x="192" y="336"/>
                </a:lnTo>
                <a:lnTo>
                  <a:pt x="48" y="336"/>
                </a:lnTo>
                <a:lnTo>
                  <a:pt x="0" y="1104"/>
                </a:lnTo>
                <a:lnTo>
                  <a:pt x="720" y="1104"/>
                </a:lnTo>
                <a:lnTo>
                  <a:pt x="720" y="192"/>
                </a:lnTo>
                <a:lnTo>
                  <a:pt x="576" y="96"/>
                </a:lnTo>
                <a:lnTo>
                  <a:pt x="576" y="0"/>
                </a:lnTo>
                <a:cubicBezTo>
                  <a:pt x="512" y="0"/>
                  <a:pt x="448" y="0"/>
                  <a:pt x="384" y="0"/>
                </a:cubicBezTo>
                <a:close/>
              </a:path>
            </a:pathLst>
          </a:custGeom>
          <a:gradFill rotWithShape="0">
            <a:gsLst>
              <a:gs pos="0">
                <a:srgbClr val="FFCC00"/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FFFFFF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293" name="Freeform 6"/>
          <p:cNvSpPr>
            <a:spLocks/>
          </p:cNvSpPr>
          <p:nvPr/>
        </p:nvSpPr>
        <p:spPr bwMode="auto">
          <a:xfrm>
            <a:off x="4127501" y="3200400"/>
            <a:ext cx="352425" cy="762000"/>
          </a:xfrm>
          <a:custGeom>
            <a:avLst/>
            <a:gdLst>
              <a:gd name="T0" fmla="*/ 0 w 240"/>
              <a:gd name="T1" fmla="*/ 2147483646 h 480"/>
              <a:gd name="T2" fmla="*/ 2147483646 w 240"/>
              <a:gd name="T3" fmla="*/ 2147483646 h 480"/>
              <a:gd name="T4" fmla="*/ 2147483646 w 240"/>
              <a:gd name="T5" fmla="*/ 2147483646 h 480"/>
              <a:gd name="T6" fmla="*/ 2147483646 w 240"/>
              <a:gd name="T7" fmla="*/ 0 h 48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40" h="480">
                <a:moveTo>
                  <a:pt x="0" y="48"/>
                </a:moveTo>
                <a:lnTo>
                  <a:pt x="144" y="480"/>
                </a:lnTo>
                <a:lnTo>
                  <a:pt x="240" y="432"/>
                </a:lnTo>
                <a:lnTo>
                  <a:pt x="96" y="0"/>
                </a:lnTo>
              </a:path>
            </a:pathLst>
          </a:custGeom>
          <a:solidFill>
            <a:srgbClr val="969696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294" name="Freeform 7"/>
          <p:cNvSpPr>
            <a:spLocks/>
          </p:cNvSpPr>
          <p:nvPr/>
        </p:nvSpPr>
        <p:spPr bwMode="auto">
          <a:xfrm>
            <a:off x="3622676" y="3810000"/>
            <a:ext cx="1349375" cy="1130300"/>
          </a:xfrm>
          <a:custGeom>
            <a:avLst/>
            <a:gdLst>
              <a:gd name="T0" fmla="*/ 2147483646 w 920"/>
              <a:gd name="T1" fmla="*/ 2147483646 h 712"/>
              <a:gd name="T2" fmla="*/ 2147483646 w 920"/>
              <a:gd name="T3" fmla="*/ 2147483646 h 712"/>
              <a:gd name="T4" fmla="*/ 2147483646 w 920"/>
              <a:gd name="T5" fmla="*/ 2147483646 h 712"/>
              <a:gd name="T6" fmla="*/ 2147483646 w 920"/>
              <a:gd name="T7" fmla="*/ 2147483646 h 712"/>
              <a:gd name="T8" fmla="*/ 2147483646 w 920"/>
              <a:gd name="T9" fmla="*/ 2147483646 h 712"/>
              <a:gd name="T10" fmla="*/ 2147483646 w 920"/>
              <a:gd name="T11" fmla="*/ 2147483646 h 712"/>
              <a:gd name="T12" fmla="*/ 2147483646 w 920"/>
              <a:gd name="T13" fmla="*/ 2147483646 h 712"/>
              <a:gd name="T14" fmla="*/ 2147483646 w 920"/>
              <a:gd name="T15" fmla="*/ 2147483646 h 712"/>
              <a:gd name="T16" fmla="*/ 2147483646 w 920"/>
              <a:gd name="T17" fmla="*/ 2147483646 h 71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20" h="712">
                <a:moveTo>
                  <a:pt x="504" y="32"/>
                </a:moveTo>
                <a:cubicBezTo>
                  <a:pt x="392" y="64"/>
                  <a:pt x="296" y="272"/>
                  <a:pt x="216" y="320"/>
                </a:cubicBezTo>
                <a:cubicBezTo>
                  <a:pt x="136" y="368"/>
                  <a:pt x="48" y="280"/>
                  <a:pt x="24" y="320"/>
                </a:cubicBezTo>
                <a:cubicBezTo>
                  <a:pt x="0" y="360"/>
                  <a:pt x="24" y="496"/>
                  <a:pt x="72" y="560"/>
                </a:cubicBezTo>
                <a:cubicBezTo>
                  <a:pt x="120" y="624"/>
                  <a:pt x="256" y="712"/>
                  <a:pt x="312" y="704"/>
                </a:cubicBezTo>
                <a:cubicBezTo>
                  <a:pt x="368" y="696"/>
                  <a:pt x="344" y="544"/>
                  <a:pt x="408" y="512"/>
                </a:cubicBezTo>
                <a:cubicBezTo>
                  <a:pt x="472" y="480"/>
                  <a:pt x="616" y="576"/>
                  <a:pt x="696" y="512"/>
                </a:cubicBezTo>
                <a:cubicBezTo>
                  <a:pt x="776" y="448"/>
                  <a:pt x="920" y="200"/>
                  <a:pt x="888" y="128"/>
                </a:cubicBezTo>
                <a:cubicBezTo>
                  <a:pt x="856" y="56"/>
                  <a:pt x="616" y="0"/>
                  <a:pt x="504" y="32"/>
                </a:cubicBezTo>
                <a:close/>
              </a:path>
            </a:pathLst>
          </a:custGeom>
          <a:gradFill rotWithShape="0">
            <a:gsLst>
              <a:gs pos="0">
                <a:srgbClr val="C0C0C0"/>
              </a:gs>
              <a:gs pos="100000">
                <a:srgbClr val="595959"/>
              </a:gs>
            </a:gsLst>
            <a:path path="rect">
              <a:fillToRect l="50000" t="50000" r="50000" b="50000"/>
            </a:path>
          </a:gra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295" name="Rectangle 8"/>
          <p:cNvSpPr>
            <a:spLocks noChangeArrowheads="1"/>
          </p:cNvSpPr>
          <p:nvPr/>
        </p:nvSpPr>
        <p:spPr bwMode="auto">
          <a:xfrm>
            <a:off x="3916363" y="2667000"/>
            <a:ext cx="633412" cy="838200"/>
          </a:xfrm>
          <a:prstGeom prst="rect">
            <a:avLst/>
          </a:prstGeom>
          <a:gradFill rotWithShape="0">
            <a:gsLst>
              <a:gs pos="0">
                <a:srgbClr val="B2B2B2"/>
              </a:gs>
              <a:gs pos="100000">
                <a:srgbClr val="525252"/>
              </a:gs>
            </a:gsLst>
            <a:lin ang="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b="1"/>
          </a:p>
        </p:txBody>
      </p:sp>
      <p:sp>
        <p:nvSpPr>
          <p:cNvPr id="12296" name="Oval 9"/>
          <p:cNvSpPr>
            <a:spLocks noChangeArrowheads="1"/>
          </p:cNvSpPr>
          <p:nvPr/>
        </p:nvSpPr>
        <p:spPr bwMode="auto">
          <a:xfrm>
            <a:off x="4127500" y="3124200"/>
            <a:ext cx="211138" cy="228600"/>
          </a:xfrm>
          <a:prstGeom prst="ellipse">
            <a:avLst/>
          </a:prstGeom>
          <a:gradFill rotWithShape="0">
            <a:gsLst>
              <a:gs pos="0">
                <a:srgbClr val="969696"/>
              </a:gs>
              <a:gs pos="100000">
                <a:srgbClr val="454545"/>
              </a:gs>
            </a:gsLst>
            <a:path path="rect">
              <a:fillToRect r="100000" b="100000"/>
            </a:path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b="1"/>
          </a:p>
        </p:txBody>
      </p:sp>
      <p:sp>
        <p:nvSpPr>
          <p:cNvPr id="12297" name="Oval 10"/>
          <p:cNvSpPr>
            <a:spLocks noChangeArrowheads="1"/>
          </p:cNvSpPr>
          <p:nvPr/>
        </p:nvSpPr>
        <p:spPr bwMode="auto">
          <a:xfrm>
            <a:off x="4197351" y="3962400"/>
            <a:ext cx="563563" cy="609600"/>
          </a:xfrm>
          <a:prstGeom prst="ellipse">
            <a:avLst/>
          </a:prstGeom>
          <a:solidFill>
            <a:srgbClr val="FFCC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b="1"/>
          </a:p>
        </p:txBody>
      </p:sp>
      <p:sp>
        <p:nvSpPr>
          <p:cNvPr id="12298" name="Oval 11"/>
          <p:cNvSpPr>
            <a:spLocks noChangeArrowheads="1"/>
          </p:cNvSpPr>
          <p:nvPr/>
        </p:nvSpPr>
        <p:spPr bwMode="auto">
          <a:xfrm>
            <a:off x="4268789" y="4038600"/>
            <a:ext cx="420687" cy="457200"/>
          </a:xfrm>
          <a:prstGeom prst="ellipse">
            <a:avLst/>
          </a:prstGeom>
          <a:gradFill rotWithShape="0">
            <a:gsLst>
              <a:gs pos="0">
                <a:srgbClr val="C0C0C0"/>
              </a:gs>
              <a:gs pos="100000">
                <a:srgbClr val="595959"/>
              </a:gs>
            </a:gsLst>
            <a:path path="rect">
              <a:fillToRect r="100000" b="100000"/>
            </a:path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b="1"/>
          </a:p>
        </p:txBody>
      </p:sp>
      <p:sp>
        <p:nvSpPr>
          <p:cNvPr id="12299" name="Rectangle 12"/>
          <p:cNvSpPr>
            <a:spLocks noChangeArrowheads="1"/>
          </p:cNvSpPr>
          <p:nvPr/>
        </p:nvSpPr>
        <p:spPr bwMode="auto">
          <a:xfrm>
            <a:off x="3916363" y="2590800"/>
            <a:ext cx="633412" cy="762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b="1"/>
          </a:p>
        </p:txBody>
      </p:sp>
      <p:sp>
        <p:nvSpPr>
          <p:cNvPr id="12300" name="Rectangle 13"/>
          <p:cNvSpPr>
            <a:spLocks noChangeArrowheads="1"/>
          </p:cNvSpPr>
          <p:nvPr/>
        </p:nvSpPr>
        <p:spPr bwMode="auto">
          <a:xfrm>
            <a:off x="3916363" y="2590800"/>
            <a:ext cx="6334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b="1"/>
          </a:p>
        </p:txBody>
      </p:sp>
      <p:sp>
        <p:nvSpPr>
          <p:cNvPr id="12301" name="Rectangle 14"/>
          <p:cNvSpPr>
            <a:spLocks noChangeArrowheads="1"/>
          </p:cNvSpPr>
          <p:nvPr/>
        </p:nvSpPr>
        <p:spPr bwMode="auto">
          <a:xfrm>
            <a:off x="3846513" y="2590800"/>
            <a:ext cx="698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b="1"/>
          </a:p>
        </p:txBody>
      </p:sp>
      <p:sp>
        <p:nvSpPr>
          <p:cNvPr id="12302" name="Rectangle 15"/>
          <p:cNvSpPr>
            <a:spLocks noChangeArrowheads="1"/>
          </p:cNvSpPr>
          <p:nvPr/>
        </p:nvSpPr>
        <p:spPr bwMode="auto">
          <a:xfrm>
            <a:off x="4549776" y="2590800"/>
            <a:ext cx="8096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b="1"/>
          </a:p>
        </p:txBody>
      </p:sp>
      <p:sp>
        <p:nvSpPr>
          <p:cNvPr id="12303" name="Freeform 16"/>
          <p:cNvSpPr>
            <a:spLocks/>
          </p:cNvSpPr>
          <p:nvPr/>
        </p:nvSpPr>
        <p:spPr bwMode="auto">
          <a:xfrm>
            <a:off x="3775076" y="1752600"/>
            <a:ext cx="493713" cy="838200"/>
          </a:xfrm>
          <a:custGeom>
            <a:avLst/>
            <a:gdLst>
              <a:gd name="T0" fmla="*/ 0 w 336"/>
              <a:gd name="T1" fmla="*/ 2147483646 h 528"/>
              <a:gd name="T2" fmla="*/ 2147483646 w 336"/>
              <a:gd name="T3" fmla="*/ 2147483646 h 528"/>
              <a:gd name="T4" fmla="*/ 2147483646 w 336"/>
              <a:gd name="T5" fmla="*/ 2147483646 h 528"/>
              <a:gd name="T6" fmla="*/ 2147483646 w 336"/>
              <a:gd name="T7" fmla="*/ 0 h 528"/>
              <a:gd name="T8" fmla="*/ 0 w 336"/>
              <a:gd name="T9" fmla="*/ 2147483646 h 5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36" h="528">
                <a:moveTo>
                  <a:pt x="0" y="48"/>
                </a:moveTo>
                <a:lnTo>
                  <a:pt x="240" y="528"/>
                </a:lnTo>
                <a:lnTo>
                  <a:pt x="336" y="480"/>
                </a:lnTo>
                <a:lnTo>
                  <a:pt x="96" y="0"/>
                </a:lnTo>
                <a:lnTo>
                  <a:pt x="0" y="48"/>
                </a:lnTo>
                <a:close/>
              </a:path>
            </a:pathLst>
          </a:custGeom>
          <a:solidFill>
            <a:srgbClr val="DDDDDD"/>
          </a:solidFill>
          <a:ln w="12700" cap="flat" cmpd="sng">
            <a:solidFill>
              <a:srgbClr val="FFFFFF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04" name="Freeform 17"/>
          <p:cNvSpPr>
            <a:spLocks/>
          </p:cNvSpPr>
          <p:nvPr/>
        </p:nvSpPr>
        <p:spPr bwMode="auto">
          <a:xfrm>
            <a:off x="3775076" y="1676400"/>
            <a:ext cx="493713" cy="990600"/>
          </a:xfrm>
          <a:custGeom>
            <a:avLst/>
            <a:gdLst>
              <a:gd name="T0" fmla="*/ 0 w 336"/>
              <a:gd name="T1" fmla="*/ 2147483646 h 624"/>
              <a:gd name="T2" fmla="*/ 2147483646 w 336"/>
              <a:gd name="T3" fmla="*/ 2147483646 h 624"/>
              <a:gd name="T4" fmla="*/ 2147483646 w 336"/>
              <a:gd name="T5" fmla="*/ 2147483646 h 624"/>
              <a:gd name="T6" fmla="*/ 2147483646 w 336"/>
              <a:gd name="T7" fmla="*/ 0 h 624"/>
              <a:gd name="T8" fmla="*/ 0 w 336"/>
              <a:gd name="T9" fmla="*/ 2147483646 h 6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36" h="624">
                <a:moveTo>
                  <a:pt x="0" y="48"/>
                </a:moveTo>
                <a:lnTo>
                  <a:pt x="288" y="624"/>
                </a:lnTo>
                <a:lnTo>
                  <a:pt x="336" y="576"/>
                </a:lnTo>
                <a:lnTo>
                  <a:pt x="48" y="0"/>
                </a:lnTo>
                <a:lnTo>
                  <a:pt x="0" y="48"/>
                </a:lnTo>
                <a:close/>
              </a:path>
            </a:pathLst>
          </a:custGeom>
          <a:solidFill>
            <a:srgbClr val="FFFFFF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05" name="Line 18"/>
          <p:cNvSpPr>
            <a:spLocks noChangeShapeType="1"/>
          </p:cNvSpPr>
          <p:nvPr/>
        </p:nvSpPr>
        <p:spPr bwMode="auto">
          <a:xfrm>
            <a:off x="3563939" y="5029200"/>
            <a:ext cx="13366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06" name="Line 19"/>
          <p:cNvSpPr>
            <a:spLocks noChangeShapeType="1"/>
          </p:cNvSpPr>
          <p:nvPr/>
        </p:nvSpPr>
        <p:spPr bwMode="auto">
          <a:xfrm>
            <a:off x="4408488" y="2667000"/>
            <a:ext cx="2601912" cy="0"/>
          </a:xfrm>
          <a:prstGeom prst="line">
            <a:avLst/>
          </a:prstGeom>
          <a:noFill/>
          <a:ln w="57150">
            <a:solidFill>
              <a:srgbClr val="33CCCC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07" name="Line 20"/>
          <p:cNvSpPr>
            <a:spLocks noChangeShapeType="1"/>
          </p:cNvSpPr>
          <p:nvPr/>
        </p:nvSpPr>
        <p:spPr bwMode="auto">
          <a:xfrm>
            <a:off x="4900614" y="3657600"/>
            <a:ext cx="2193925" cy="1588"/>
          </a:xfrm>
          <a:prstGeom prst="line">
            <a:avLst/>
          </a:prstGeom>
          <a:noFill/>
          <a:ln w="57150">
            <a:solidFill>
              <a:srgbClr val="33CCCC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08" name="Line 21"/>
          <p:cNvSpPr>
            <a:spLocks noChangeShapeType="1"/>
          </p:cNvSpPr>
          <p:nvPr/>
        </p:nvSpPr>
        <p:spPr bwMode="auto">
          <a:xfrm>
            <a:off x="4495801" y="5410200"/>
            <a:ext cx="2678113" cy="1588"/>
          </a:xfrm>
          <a:prstGeom prst="line">
            <a:avLst/>
          </a:prstGeom>
          <a:noFill/>
          <a:ln w="57150">
            <a:solidFill>
              <a:srgbClr val="33CCCC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09" name="Text Box 22"/>
          <p:cNvSpPr txBox="1">
            <a:spLocks noChangeArrowheads="1"/>
          </p:cNvSpPr>
          <p:nvPr/>
        </p:nvSpPr>
        <p:spPr bwMode="auto">
          <a:xfrm>
            <a:off x="7011988" y="2362201"/>
            <a:ext cx="24368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en-US" sz="2800" b="1"/>
              <a:t>250 / 350 </a:t>
            </a:r>
            <a:r>
              <a:rPr lang="en-GB" altLang="en-US" sz="2800" b="1" baseline="30000"/>
              <a:t>o</a:t>
            </a:r>
            <a:r>
              <a:rPr lang="en-GB" altLang="en-US" sz="2800" b="1"/>
              <a:t>C</a:t>
            </a:r>
          </a:p>
        </p:txBody>
      </p:sp>
      <p:sp>
        <p:nvSpPr>
          <p:cNvPr id="12310" name="Text Box 23"/>
          <p:cNvSpPr txBox="1">
            <a:spLocks noChangeArrowheads="1"/>
          </p:cNvSpPr>
          <p:nvPr/>
        </p:nvSpPr>
        <p:spPr bwMode="auto">
          <a:xfrm>
            <a:off x="7081838" y="3367088"/>
            <a:ext cx="24368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en-US" sz="2800" b="1"/>
              <a:t>100 / 150 </a:t>
            </a:r>
            <a:r>
              <a:rPr lang="en-GB" altLang="en-US" sz="2800" b="1" baseline="30000"/>
              <a:t>o</a:t>
            </a:r>
            <a:r>
              <a:rPr lang="en-GB" altLang="en-US" sz="2800" b="1"/>
              <a:t>C</a:t>
            </a:r>
          </a:p>
        </p:txBody>
      </p:sp>
      <p:sp>
        <p:nvSpPr>
          <p:cNvPr id="12311" name="Text Box 24"/>
          <p:cNvSpPr txBox="1">
            <a:spLocks noChangeArrowheads="1"/>
          </p:cNvSpPr>
          <p:nvPr/>
        </p:nvSpPr>
        <p:spPr bwMode="auto">
          <a:xfrm>
            <a:off x="7153276" y="5105401"/>
            <a:ext cx="24352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en-US" sz="2800" b="1"/>
              <a:t>80 / 130 </a:t>
            </a:r>
            <a:r>
              <a:rPr lang="en-GB" altLang="en-US" sz="2800" b="1" baseline="30000"/>
              <a:t>o</a:t>
            </a:r>
            <a:r>
              <a:rPr lang="en-GB" altLang="en-US" sz="2800" b="1"/>
              <a:t>C</a:t>
            </a:r>
          </a:p>
        </p:txBody>
      </p:sp>
      <p:sp>
        <p:nvSpPr>
          <p:cNvPr id="12312" name="Rectangle 27"/>
          <p:cNvSpPr>
            <a:spLocks noChangeArrowheads="1"/>
          </p:cNvSpPr>
          <p:nvPr/>
        </p:nvSpPr>
        <p:spPr bwMode="auto">
          <a:xfrm>
            <a:off x="1600200" y="155575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/>
              <a:t>Typical Engine Temperatures</a:t>
            </a:r>
          </a:p>
        </p:txBody>
      </p:sp>
      <p:sp>
        <p:nvSpPr>
          <p:cNvPr id="12313" name="Line 28"/>
          <p:cNvSpPr>
            <a:spLocks noChangeShapeType="1"/>
          </p:cNvSpPr>
          <p:nvPr/>
        </p:nvSpPr>
        <p:spPr bwMode="auto">
          <a:xfrm flipV="1">
            <a:off x="1524000" y="836614"/>
            <a:ext cx="91440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4481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2"/>
          <p:cNvGraphicFramePr>
            <a:graphicFrameLocks noChangeAspect="1"/>
          </p:cNvGraphicFramePr>
          <p:nvPr>
            <p:ph type="tbl" idx="1"/>
          </p:nvPr>
        </p:nvGraphicFramePr>
        <p:xfrm>
          <a:off x="2281238" y="1200150"/>
          <a:ext cx="7707312" cy="701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Document" r:id="rId3" imgW="8698021" imgH="7911832" progId="Word.Document.8">
                  <p:embed/>
                </p:oleObj>
              </mc:Choice>
              <mc:Fallback>
                <p:oleObj name="Document" r:id="rId3" imgW="8698021" imgH="791183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1238" y="1200150"/>
                        <a:ext cx="7707312" cy="701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>
          <a:xfrm>
            <a:off x="1600200" y="-458788"/>
            <a:ext cx="7772400" cy="1143001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2829" tIns="47175" rIns="92829" bIns="47175" rtlCol="0" anchor="b">
            <a:normAutofit/>
          </a:bodyPr>
          <a:lstStyle/>
          <a:p>
            <a:pPr algn="l"/>
            <a:r>
              <a:rPr lang="en-US" altLang="en-US" sz="2800" b="1"/>
              <a:t>ATF - GM Service Fill History</a:t>
            </a: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 flipV="1">
            <a:off x="1524000" y="836614"/>
            <a:ext cx="91440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688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2"/>
          <p:cNvGraphicFramePr>
            <a:graphicFrameLocks noChangeAspect="1"/>
          </p:cNvGraphicFramePr>
          <p:nvPr>
            <p:ph type="tbl" idx="1"/>
          </p:nvPr>
        </p:nvGraphicFramePr>
        <p:xfrm>
          <a:off x="2625725" y="1927225"/>
          <a:ext cx="7570788" cy="708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Document" r:id="rId3" imgW="8544805" imgH="7999005" progId="Word.Document.8">
                  <p:embed/>
                </p:oleObj>
              </mc:Choice>
              <mc:Fallback>
                <p:oleObj name="Document" r:id="rId3" imgW="8544805" imgH="799900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5725" y="1927225"/>
                        <a:ext cx="7570788" cy="708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>
          <a:xfrm>
            <a:off x="1600200" y="-531813"/>
            <a:ext cx="7772400" cy="1143001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2829" tIns="47175" rIns="92829" bIns="47175" rtlCol="0" anchor="b">
            <a:normAutofit/>
          </a:bodyPr>
          <a:lstStyle/>
          <a:p>
            <a:pPr algn="l"/>
            <a:r>
              <a:rPr lang="en-US" altLang="en-US" sz="2800" b="1"/>
              <a:t>ATF - Ford Service Fill History</a:t>
            </a:r>
          </a:p>
        </p:txBody>
      </p:sp>
      <p:sp>
        <p:nvSpPr>
          <p:cNvPr id="29700" name="Line 4"/>
          <p:cNvSpPr>
            <a:spLocks noChangeShapeType="1"/>
          </p:cNvSpPr>
          <p:nvPr/>
        </p:nvSpPr>
        <p:spPr bwMode="auto">
          <a:xfrm flipV="1">
            <a:off x="1524000" y="765175"/>
            <a:ext cx="91440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86793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332" y="310932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6888163" y="908050"/>
            <a:ext cx="6362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defTabSz="76200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GB" altLang="en-US" sz="2625" b="1" dirty="0" smtClean="0"/>
              <a:t>Agricultural </a:t>
            </a:r>
            <a:r>
              <a:rPr lang="en-GB" altLang="en-US" sz="2625" b="1" dirty="0"/>
              <a:t>Sector</a:t>
            </a:r>
          </a:p>
        </p:txBody>
      </p:sp>
    </p:spTree>
    <p:extLst>
      <p:ext uri="{BB962C8B-B14F-4D97-AF65-F5344CB8AC3E}">
        <p14:creationId xmlns:p14="http://schemas.microsoft.com/office/powerpoint/2010/main" val="27301783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3"/>
          <p:cNvSpPr txBox="1">
            <a:spLocks noChangeArrowheads="1"/>
          </p:cNvSpPr>
          <p:nvPr/>
        </p:nvSpPr>
        <p:spPr bwMode="auto">
          <a:xfrm>
            <a:off x="2063750" y="1844676"/>
            <a:ext cx="74882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GB" altLang="en-US" sz="1800"/>
          </a:p>
        </p:txBody>
      </p:sp>
      <p:sp>
        <p:nvSpPr>
          <p:cNvPr id="39939" name="Rectangle 17"/>
          <p:cNvSpPr>
            <a:spLocks noChangeArrowheads="1"/>
          </p:cNvSpPr>
          <p:nvPr/>
        </p:nvSpPr>
        <p:spPr bwMode="auto">
          <a:xfrm>
            <a:off x="1847850" y="-458788"/>
            <a:ext cx="4027488" cy="114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829" tIns="47175" rIns="92829" bIns="47175" anchor="b"/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800" b="1"/>
              <a:t> A few acronyms:</a:t>
            </a:r>
          </a:p>
        </p:txBody>
      </p:sp>
      <p:sp>
        <p:nvSpPr>
          <p:cNvPr id="39940" name="Text Box 18"/>
          <p:cNvSpPr txBox="1">
            <a:spLocks noChangeArrowheads="1"/>
          </p:cNvSpPr>
          <p:nvPr/>
        </p:nvSpPr>
        <p:spPr bwMode="auto">
          <a:xfrm>
            <a:off x="2351089" y="1230314"/>
            <a:ext cx="518477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en-US" sz="1800" b="1"/>
              <a:t>STOU – 	Super Tractor Oil Universal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GB" altLang="en-US" sz="1800" b="1"/>
              <a:t>SUTO – 	Super Universal Tractor Oil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GB" altLang="en-US" sz="1800" b="1"/>
              <a:t>UTTO – 	Universal Tractor Transmission Oil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GB" altLang="en-US" sz="1800" b="1"/>
              <a:t>THF – 	Transmission Hydraulic Fluid </a:t>
            </a:r>
            <a:endParaRPr lang="en-GB" altLang="en-US" sz="1800"/>
          </a:p>
        </p:txBody>
      </p:sp>
    </p:spTree>
    <p:extLst>
      <p:ext uri="{BB962C8B-B14F-4D97-AF65-F5344CB8AC3E}">
        <p14:creationId xmlns:p14="http://schemas.microsoft.com/office/powerpoint/2010/main" val="12966764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644" name="Group 28"/>
          <p:cNvGraphicFramePr>
            <a:graphicFrameLocks noGrp="1"/>
          </p:cNvGraphicFramePr>
          <p:nvPr>
            <p:ph type="tbl" idx="1"/>
          </p:nvPr>
        </p:nvGraphicFramePr>
        <p:xfrm>
          <a:off x="1847850" y="1301750"/>
          <a:ext cx="8351838" cy="4464051"/>
        </p:xfrm>
        <a:graphic>
          <a:graphicData uri="http://schemas.openxmlformats.org/drawingml/2006/table">
            <a:tbl>
              <a:tblPr/>
              <a:tblGrid>
                <a:gridCol w="2197100"/>
                <a:gridCol w="6154738"/>
              </a:tblGrid>
              <a:tr h="4810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22542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indent="-4460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indent="-6858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indent="-9144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indent="-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indent="-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indent="-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indent="-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Year 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22542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indent="-4460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indent="-6858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indent="-9144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indent="-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indent="-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indent="-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indent="-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Lubricant Types</a:t>
                      </a: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007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22542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indent="-4460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indent="-6858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indent="-9144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indent="-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indent="-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indent="-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indent="-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Pre-1980</a:t>
                      </a: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22542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indent="-4460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indent="-6858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indent="-9144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indent="-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indent="-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indent="-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indent="-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Combination of Engine Oil, Standard Gear Oil, STOU (15W-30).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996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22542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indent="-4460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indent="-6858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indent="-9144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indent="-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indent="-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indent="-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indent="-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1980 - 1989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22542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indent="-4460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indent="-6858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indent="-9144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indent="-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indent="-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indent="-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indent="-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Mixture of Engine Oil, STOU (15W-30 &amp; 10W-30), Dedicated Transmission Fluids, some Standard Gear Oils.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598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22542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indent="-4460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indent="-6858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indent="-9144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indent="-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indent="-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indent="-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indent="-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1990 -1999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22542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indent="-4460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indent="-6858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indent="-9144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indent="-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indent="-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indent="-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indent="-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Mixture of Engine Oil, STOU (10W-30) and Dedicated Transmission Fluids, some Standard Gear Oils.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95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22542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indent="-4460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indent="-6858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indent="-9144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indent="-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indent="-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indent="-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indent="-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2000-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22542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indent="-446088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indent="-6858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indent="-9144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indent="-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indent="-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indent="-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indent="-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Arial Unicode MS" panose="020B0604020202020204" pitchFamily="34" charset="-128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Specific Engine Oil, Dedicated Transmission Oil,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fewer allowances for STOU (10W-30), some Standard Gear Oils.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0982" name="Rectangle 26"/>
          <p:cNvSpPr>
            <a:spLocks noChangeArrowheads="1"/>
          </p:cNvSpPr>
          <p:nvPr/>
        </p:nvSpPr>
        <p:spPr bwMode="auto">
          <a:xfrm>
            <a:off x="1847851" y="115889"/>
            <a:ext cx="4608513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829" tIns="47175" rIns="92829" bIns="47175" anchor="b"/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800" b="1"/>
              <a:t>Historic Overview </a:t>
            </a:r>
          </a:p>
        </p:txBody>
      </p:sp>
    </p:spTree>
    <p:extLst>
      <p:ext uri="{BB962C8B-B14F-4D97-AF65-F5344CB8AC3E}">
        <p14:creationId xmlns:p14="http://schemas.microsoft.com/office/powerpoint/2010/main" val="42194929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ChangeArrowheads="1"/>
          </p:cNvSpPr>
          <p:nvPr/>
        </p:nvSpPr>
        <p:spPr bwMode="auto">
          <a:xfrm>
            <a:off x="1631950" y="-60325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829" tIns="47175" rIns="92829" bIns="47175"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Main Categories of Agricultural Lubricant </a:t>
            </a:r>
          </a:p>
        </p:txBody>
      </p:sp>
      <p:sp>
        <p:nvSpPr>
          <p:cNvPr id="41987" name="Text Box 8"/>
          <p:cNvSpPr txBox="1">
            <a:spLocks noChangeArrowheads="1"/>
          </p:cNvSpPr>
          <p:nvPr/>
        </p:nvSpPr>
        <p:spPr bwMode="auto">
          <a:xfrm>
            <a:off x="1992313" y="908051"/>
            <a:ext cx="7848600" cy="745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b="1"/>
              <a:t>Engine Oils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1800"/>
              <a:t> Specific to engine OEMs requirements, emissions hardware, etc.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b="1"/>
              <a:t>Dedicated Transmission Fluids (not engine)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1800"/>
              <a:t> Universal Tractor Transmission Oil (UTTO)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GB" altLang="en-US" sz="1800"/>
              <a:t> Main drive system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GB" altLang="en-US" sz="1800"/>
              <a:t> Wet brakes 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GB" altLang="en-US" sz="1800"/>
              <a:t> Power-takes offs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GB" altLang="en-US" sz="1800"/>
              <a:t> Differentials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GB" altLang="en-US" sz="1800"/>
              <a:t> Final reduction gears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GB" altLang="en-US" sz="1800"/>
              <a:t> Torque converter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GB" altLang="en-US" sz="1800"/>
              <a:t> Hydraulic System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/>
              <a:t>Universal Oils (Engine and transmission)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GB" altLang="en-US" sz="1800"/>
              <a:t> In decline – no future developments</a:t>
            </a:r>
          </a:p>
          <a:p>
            <a:pPr lvl="1" eaLnBrk="1" hangingPunct="1">
              <a:spcBef>
                <a:spcPct val="50000"/>
              </a:spcBef>
              <a:buFontTx/>
              <a:buNone/>
            </a:pPr>
            <a:endParaRPr lang="en-GB" altLang="en-US" sz="1800" b="1"/>
          </a:p>
          <a:p>
            <a:pPr lvl="1" eaLnBrk="1" hangingPunct="1">
              <a:spcBef>
                <a:spcPct val="50000"/>
              </a:spcBef>
              <a:buFontTx/>
              <a:buNone/>
            </a:pPr>
            <a:endParaRPr lang="en-GB" altLang="en-US" sz="1800"/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endParaRPr lang="en-GB" altLang="en-US" sz="1800"/>
          </a:p>
          <a:p>
            <a:pPr eaLnBrk="1" hangingPunct="1">
              <a:spcBef>
                <a:spcPct val="50000"/>
              </a:spcBef>
            </a:pPr>
            <a:endParaRPr lang="en-GB" altLang="en-US" sz="180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34674402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1847851" y="1004889"/>
            <a:ext cx="8569325" cy="517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/>
              <a:t>Lubricant must be compatible with any emission reduction technologies.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000"/>
          </a:p>
          <a:p>
            <a:pPr eaLnBrk="1" hangingPunct="1">
              <a:spcBef>
                <a:spcPct val="50000"/>
              </a:spcBef>
            </a:pPr>
            <a:r>
              <a:rPr lang="en-GB" altLang="en-US" sz="1800"/>
              <a:t> Protect under a wide range of workloads and environments: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GB" altLang="en-US" sz="1800"/>
              <a:t> High speed road work / slow, high load, off-highway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endParaRPr lang="en-GB" altLang="en-US" sz="1800"/>
          </a:p>
          <a:p>
            <a:pPr eaLnBrk="1" hangingPunct="1">
              <a:spcBef>
                <a:spcPct val="50000"/>
              </a:spcBef>
            </a:pPr>
            <a:r>
              <a:rPr lang="en-GB" altLang="en-US" sz="1800"/>
              <a:t> Developments: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GB" altLang="en-US" sz="1800"/>
              <a:t> Interim Tier 4 / Stage IIIB</a:t>
            </a:r>
          </a:p>
          <a:p>
            <a:pPr lvl="2" eaLnBrk="1" hangingPunct="1">
              <a:spcBef>
                <a:spcPct val="50000"/>
              </a:spcBef>
            </a:pPr>
            <a:r>
              <a:rPr lang="en-GB" altLang="en-US" sz="1800"/>
              <a:t> Selective Catalytic Reduction (Adblue) + EGR</a:t>
            </a:r>
          </a:p>
          <a:p>
            <a:pPr lvl="2" eaLnBrk="1" hangingPunct="1">
              <a:spcBef>
                <a:spcPct val="50000"/>
              </a:spcBef>
            </a:pPr>
            <a:r>
              <a:rPr lang="en-GB" altLang="en-US" sz="1800"/>
              <a:t> Level: API CI-4, ACEA E7 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GB" altLang="en-US" sz="1800"/>
              <a:t> Tier 4 / Stage 4</a:t>
            </a:r>
          </a:p>
          <a:p>
            <a:pPr lvl="2" eaLnBrk="1" hangingPunct="1">
              <a:spcBef>
                <a:spcPct val="50000"/>
              </a:spcBef>
            </a:pPr>
            <a:r>
              <a:rPr lang="en-GB" altLang="en-US" sz="1800"/>
              <a:t> Diesel Particulate Filters (+ EGR + Adblue)</a:t>
            </a:r>
          </a:p>
          <a:p>
            <a:pPr lvl="2" eaLnBrk="1" hangingPunct="1">
              <a:spcBef>
                <a:spcPct val="50000"/>
              </a:spcBef>
            </a:pPr>
            <a:r>
              <a:rPr lang="en-GB" altLang="en-US" sz="1800"/>
              <a:t> Level: API CJ-4, ACEA E9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/>
              <a:t>  </a:t>
            </a:r>
            <a:endParaRPr lang="en-US" altLang="en-US" sz="1800"/>
          </a:p>
        </p:txBody>
      </p:sp>
      <p:sp>
        <p:nvSpPr>
          <p:cNvPr id="43011" name="Rectangle 4"/>
          <p:cNvSpPr>
            <a:spLocks noChangeArrowheads="1"/>
          </p:cNvSpPr>
          <p:nvPr/>
        </p:nvSpPr>
        <p:spPr bwMode="auto">
          <a:xfrm>
            <a:off x="1563688" y="-522288"/>
            <a:ext cx="7772400" cy="114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829" tIns="47175" rIns="92829" bIns="47175"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Critical Choices – Engines </a:t>
            </a:r>
          </a:p>
        </p:txBody>
      </p:sp>
      <p:sp>
        <p:nvSpPr>
          <p:cNvPr id="43012" name="AutoShape 5" descr="2Q==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43013" name="AutoShape 6" descr="2Q==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pic>
        <p:nvPicPr>
          <p:cNvPr id="43014" name="Picture 7" descr="SCR_engin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564" y="2636838"/>
            <a:ext cx="2598737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93413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2649538" y="2971800"/>
            <a:ext cx="2392362" cy="1905000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1704976" y="579438"/>
            <a:ext cx="8785225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80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/>
              <a:t>Performance is optimised by using the correct fluid as designated by the OEM.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000"/>
          </a:p>
          <a:p>
            <a:pPr eaLnBrk="1" hangingPunct="1">
              <a:spcBef>
                <a:spcPct val="50000"/>
              </a:spcBef>
            </a:pPr>
            <a:r>
              <a:rPr lang="en-GB" altLang="en-US" sz="1800"/>
              <a:t> </a:t>
            </a:r>
            <a:r>
              <a:rPr lang="en-GB" altLang="en-US" sz="1800" b="1"/>
              <a:t>Increased complexity in design: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GB" altLang="en-US" sz="1800"/>
              <a:t> Increased levels of electronic control 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GB" altLang="en-US" sz="1800"/>
              <a:t> Variety of operational modes (semi-auto / full auto)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GB" altLang="en-US" sz="1800"/>
              <a:t> Continuously Variable Transmissions (CVTs):</a:t>
            </a:r>
          </a:p>
          <a:p>
            <a:pPr lvl="2" eaLnBrk="1" hangingPunct="1">
              <a:spcBef>
                <a:spcPct val="50000"/>
              </a:spcBef>
              <a:buFontTx/>
              <a:buNone/>
            </a:pPr>
            <a:endParaRPr lang="en-GB" altLang="en-US" sz="1000"/>
          </a:p>
          <a:p>
            <a:pPr eaLnBrk="1" hangingPunct="1">
              <a:spcBef>
                <a:spcPct val="50000"/>
              </a:spcBef>
            </a:pPr>
            <a:r>
              <a:rPr lang="en-GB" altLang="en-US" sz="2200" b="1"/>
              <a:t> </a:t>
            </a:r>
            <a:r>
              <a:rPr lang="en-GB" altLang="en-US" sz="1800" b="1"/>
              <a:t>Improved durability to cope with a variety of workloads:</a:t>
            </a:r>
          </a:p>
          <a:p>
            <a:pPr lvl="2" eaLnBrk="1" hangingPunct="1">
              <a:spcBef>
                <a:spcPct val="50000"/>
              </a:spcBef>
            </a:pPr>
            <a:r>
              <a:rPr lang="en-GB" altLang="en-US" sz="1800"/>
              <a:t> </a:t>
            </a:r>
            <a:r>
              <a:rPr lang="en-GB" altLang="en-US" sz="1600"/>
              <a:t>Address critical frictional requirements, i.e. clutch packs, wet brakes</a:t>
            </a:r>
          </a:p>
          <a:p>
            <a:pPr lvl="2" eaLnBrk="1" hangingPunct="1">
              <a:spcBef>
                <a:spcPct val="50000"/>
              </a:spcBef>
            </a:pPr>
            <a:r>
              <a:rPr lang="en-GB" altLang="en-US" sz="1800"/>
              <a:t> </a:t>
            </a:r>
            <a:r>
              <a:rPr lang="en-GB" altLang="en-US" sz="1600"/>
              <a:t>Protect gear components, bearings and bushes</a:t>
            </a:r>
          </a:p>
          <a:p>
            <a:pPr lvl="2" eaLnBrk="1" hangingPunct="1">
              <a:spcBef>
                <a:spcPct val="50000"/>
              </a:spcBef>
            </a:pPr>
            <a:r>
              <a:rPr lang="en-GB" altLang="en-US" sz="1600"/>
              <a:t> Remove heat and debris</a:t>
            </a:r>
          </a:p>
          <a:p>
            <a:pPr lvl="2" eaLnBrk="1" hangingPunct="1">
              <a:spcBef>
                <a:spcPct val="50000"/>
              </a:spcBef>
            </a:pPr>
            <a:r>
              <a:rPr lang="en-GB" altLang="en-US" sz="1800"/>
              <a:t> </a:t>
            </a:r>
            <a:r>
              <a:rPr lang="en-GB" altLang="en-US" sz="1600"/>
              <a:t>Provide the correct hydraulic response in terms of speed and precision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/>
              <a:t> </a:t>
            </a:r>
            <a:endParaRPr lang="en-US" altLang="en-US" sz="1800"/>
          </a:p>
        </p:txBody>
      </p:sp>
      <p:sp>
        <p:nvSpPr>
          <p:cNvPr id="44036" name="Rectangle 5"/>
          <p:cNvSpPr>
            <a:spLocks noChangeArrowheads="1"/>
          </p:cNvSpPr>
          <p:nvPr/>
        </p:nvSpPr>
        <p:spPr bwMode="auto">
          <a:xfrm>
            <a:off x="1704975" y="-5715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829" tIns="47175" rIns="92829" bIns="47175"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Critical Choices – Transmission and Hydraulic Systems </a:t>
            </a:r>
          </a:p>
        </p:txBody>
      </p:sp>
      <p:sp>
        <p:nvSpPr>
          <p:cNvPr id="44037" name="Text Box 50"/>
          <p:cNvSpPr txBox="1">
            <a:spLocks noChangeArrowheads="1"/>
          </p:cNvSpPr>
          <p:nvPr/>
        </p:nvSpPr>
        <p:spPr bwMode="auto">
          <a:xfrm>
            <a:off x="5375275" y="2516188"/>
            <a:ext cx="19446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800"/>
          </a:p>
        </p:txBody>
      </p:sp>
    </p:spTree>
    <p:extLst>
      <p:ext uri="{BB962C8B-B14F-4D97-AF65-F5344CB8AC3E}">
        <p14:creationId xmlns:p14="http://schemas.microsoft.com/office/powerpoint/2010/main" val="4756009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2649538" y="2971800"/>
            <a:ext cx="2392362" cy="1905000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1703389" y="908050"/>
            <a:ext cx="8785225" cy="330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/>
              <a:t>Typical Specifications:</a:t>
            </a:r>
          </a:p>
          <a:p>
            <a:pPr eaLnBrk="1" hangingPunct="1">
              <a:spcBef>
                <a:spcPct val="50000"/>
              </a:spcBef>
            </a:pPr>
            <a:endParaRPr lang="en-GB" altLang="en-US" sz="1800"/>
          </a:p>
          <a:p>
            <a:pPr eaLnBrk="1" hangingPunct="1">
              <a:spcBef>
                <a:spcPct val="50000"/>
              </a:spcBef>
            </a:pPr>
            <a:r>
              <a:rPr lang="en-GB" altLang="en-US" sz="1800"/>
              <a:t>  </a:t>
            </a:r>
            <a:r>
              <a:rPr lang="en-GB" altLang="en-US" sz="1800" b="1"/>
              <a:t>UTTO</a:t>
            </a:r>
          </a:p>
          <a:p>
            <a:pPr lvl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lvl="1">
              <a:spcBef>
                <a:spcPct val="0"/>
              </a:spcBef>
              <a:buFontTx/>
              <a:buNone/>
            </a:pPr>
            <a:r>
              <a:rPr lang="en-US" altLang="en-US" sz="1800"/>
              <a:t>GIMA M1143</a:t>
            </a:r>
            <a:endParaRPr lang="en-GB" altLang="en-US" sz="1800"/>
          </a:p>
          <a:p>
            <a:pPr lvl="1">
              <a:spcBef>
                <a:spcPct val="0"/>
              </a:spcBef>
              <a:buFontTx/>
              <a:buNone/>
            </a:pPr>
            <a:r>
              <a:rPr lang="en-US" altLang="en-US" sz="1800"/>
              <a:t>Massey Ferguson M1135 / M1145 </a:t>
            </a:r>
            <a:endParaRPr lang="en-GB" altLang="en-US" sz="1800"/>
          </a:p>
          <a:p>
            <a:pPr lvl="1">
              <a:spcBef>
                <a:spcPct val="0"/>
              </a:spcBef>
              <a:buFontTx/>
              <a:buNone/>
            </a:pPr>
            <a:r>
              <a:rPr lang="en-US" altLang="en-US" sz="1800"/>
              <a:t>CNH MAT 3525 (Ford ESN-M2C134D Fluid)</a:t>
            </a:r>
            <a:endParaRPr lang="en-GB" altLang="en-US" sz="1800"/>
          </a:p>
          <a:p>
            <a:pPr lvl="1">
              <a:spcBef>
                <a:spcPct val="0"/>
              </a:spcBef>
              <a:buFontTx/>
              <a:buNone/>
            </a:pPr>
            <a:r>
              <a:rPr lang="en-US" altLang="en-US" sz="1800"/>
              <a:t>John Deere J20C</a:t>
            </a:r>
            <a:endParaRPr lang="en-GB" altLang="en-US" sz="1800"/>
          </a:p>
          <a:p>
            <a:pPr lvl="1">
              <a:spcBef>
                <a:spcPct val="0"/>
              </a:spcBef>
              <a:buFontTx/>
              <a:buNone/>
            </a:pPr>
            <a:r>
              <a:rPr lang="en-US" altLang="en-US" sz="1800"/>
              <a:t>ZF TE-ML-03E / 05F / 06K</a:t>
            </a:r>
            <a:endParaRPr lang="en-GB" altLang="en-US" sz="180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5060" name="Text Box 50"/>
          <p:cNvSpPr txBox="1">
            <a:spLocks noChangeArrowheads="1"/>
          </p:cNvSpPr>
          <p:nvPr/>
        </p:nvSpPr>
        <p:spPr bwMode="auto">
          <a:xfrm>
            <a:off x="7680325" y="2133601"/>
            <a:ext cx="19446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800"/>
          </a:p>
        </p:txBody>
      </p:sp>
      <p:sp>
        <p:nvSpPr>
          <p:cNvPr id="45061" name="Text Box 52"/>
          <p:cNvSpPr txBox="1">
            <a:spLocks noChangeArrowheads="1"/>
          </p:cNvSpPr>
          <p:nvPr/>
        </p:nvSpPr>
        <p:spPr bwMode="auto">
          <a:xfrm>
            <a:off x="7967664" y="2133601"/>
            <a:ext cx="17287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800"/>
          </a:p>
        </p:txBody>
      </p:sp>
      <p:sp>
        <p:nvSpPr>
          <p:cNvPr id="45062" name="Rectangle 1"/>
          <p:cNvSpPr>
            <a:spLocks noChangeArrowheads="1"/>
          </p:cNvSpPr>
          <p:nvPr/>
        </p:nvSpPr>
        <p:spPr bwMode="auto">
          <a:xfrm>
            <a:off x="1711325" y="123825"/>
            <a:ext cx="6472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Critical Choices – Transmission and Hydraulic Systems </a:t>
            </a:r>
          </a:p>
        </p:txBody>
      </p:sp>
      <p:pic>
        <p:nvPicPr>
          <p:cNvPr id="4506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64" y="836614"/>
            <a:ext cx="2960687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80326" y="5373689"/>
            <a:ext cx="1800225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6598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2649538" y="2971800"/>
            <a:ext cx="2392362" cy="1905000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1847851" y="908051"/>
            <a:ext cx="8569325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/>
              <a:t>Balance engine oil chemistry with transmission / hydraulic function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800"/>
          </a:p>
          <a:p>
            <a:pPr eaLnBrk="1" hangingPunct="1">
              <a:spcBef>
                <a:spcPct val="50000"/>
              </a:spcBef>
            </a:pPr>
            <a:r>
              <a:rPr lang="en-GB" altLang="en-US" sz="1800"/>
              <a:t> Long term future limited: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GB" altLang="en-US" sz="1800"/>
              <a:t> More severe engine environments – low emissions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GB" altLang="en-US" sz="1800"/>
              <a:t> Increased transmission sophistication</a:t>
            </a:r>
          </a:p>
          <a:p>
            <a:pPr>
              <a:lnSpc>
                <a:spcPts val="2600"/>
              </a:lnSpc>
              <a:spcBef>
                <a:spcPct val="50000"/>
              </a:spcBef>
              <a:buNone/>
            </a:pPr>
            <a:endParaRPr lang="en-GB" altLang="en-US" sz="1800"/>
          </a:p>
          <a:p>
            <a:pPr eaLnBrk="1" hangingPunct="1">
              <a:spcBef>
                <a:spcPct val="50000"/>
              </a:spcBef>
            </a:pPr>
            <a:endParaRPr lang="en-GB" altLang="en-US" sz="180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80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/>
              <a:t> </a:t>
            </a:r>
            <a:endParaRPr lang="en-US" altLang="en-US" sz="1800"/>
          </a:p>
        </p:txBody>
      </p:sp>
      <p:sp>
        <p:nvSpPr>
          <p:cNvPr id="46084" name="Rectangle 5"/>
          <p:cNvSpPr>
            <a:spLocks noChangeArrowheads="1"/>
          </p:cNvSpPr>
          <p:nvPr/>
        </p:nvSpPr>
        <p:spPr bwMode="auto">
          <a:xfrm>
            <a:off x="1711325" y="123825"/>
            <a:ext cx="6472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Critical Choices – Multipurpose Lubricants (STOU) </a:t>
            </a:r>
          </a:p>
        </p:txBody>
      </p:sp>
      <p:pic>
        <p:nvPicPr>
          <p:cNvPr id="4608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3" y="3395663"/>
            <a:ext cx="4140200" cy="276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44219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527175" y="-1508125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1527175" y="7758113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graphicFrame>
        <p:nvGraphicFramePr>
          <p:cNvPr id="144388" name="Group 4"/>
          <p:cNvGraphicFramePr>
            <a:graphicFrameLocks noGrp="1"/>
          </p:cNvGraphicFramePr>
          <p:nvPr>
            <p:ph type="tbl" idx="1"/>
          </p:nvPr>
        </p:nvGraphicFramePr>
        <p:xfrm>
          <a:off x="3276601" y="1219201"/>
          <a:ext cx="5421313" cy="4594220"/>
        </p:xfrm>
        <a:graphic>
          <a:graphicData uri="http://schemas.openxmlformats.org/drawingml/2006/table">
            <a:tbl>
              <a:tblPr/>
              <a:tblGrid>
                <a:gridCol w="2959100"/>
                <a:gridCol w="1343025"/>
                <a:gridCol w="1119188"/>
              </a:tblGrid>
              <a:tr h="350568">
                <a:tc rowSpan="2">
                  <a:txBody>
                    <a:bodyPr/>
                    <a:lstStyle>
                      <a:lvl1pPr defTabSz="9302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63550" defTabSz="93027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30275" defTabSz="93027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93825" defTabSz="930275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57375" defTabSz="930275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314575" defTabSz="930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71775" defTabSz="930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28975" defTabSz="930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86175" defTabSz="930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302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Component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defTabSz="9302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63550" defTabSz="93027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30275" defTabSz="93027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93825" defTabSz="930275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57375" defTabSz="930275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314575" defTabSz="930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71775" defTabSz="930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28975" defTabSz="930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86175" defTabSz="930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302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Temp </a:t>
                      </a:r>
                      <a:r>
                        <a:rPr kumimoji="0" lang="en-GB" sz="17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  <a:r>
                        <a:rPr kumimoji="0" lang="en-GB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5056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defTabSz="9302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63550" defTabSz="93027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30275" defTabSz="93027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93825" defTabSz="930275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57375" defTabSz="930275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314575" defTabSz="930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71775" defTabSz="930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28975" defTabSz="930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86175" defTabSz="930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302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From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302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63550" defTabSz="93027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30275" defTabSz="93027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93825" defTabSz="930275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57375" defTabSz="930275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314575" defTabSz="930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71775" defTabSz="930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28975" defTabSz="930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86175" defTabSz="930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302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To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568">
                <a:tc>
                  <a:txBody>
                    <a:bodyPr/>
                    <a:lstStyle>
                      <a:lvl1pPr defTabSz="9302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63550" defTabSz="93027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30275" defTabSz="93027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93825" defTabSz="930275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57375" defTabSz="930275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314575" defTabSz="930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71775" defTabSz="930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28975" defTabSz="930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86175" defTabSz="930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302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Upper Cylinder Wall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302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63550" defTabSz="93027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30275" defTabSz="93027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93825" defTabSz="930275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57375" defTabSz="930275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314575" defTabSz="930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71775" defTabSz="930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28975" defTabSz="930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86175" defTabSz="930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302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302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63550" defTabSz="93027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30275" defTabSz="93027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93825" defTabSz="930275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57375" defTabSz="930275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314575" defTabSz="930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71775" defTabSz="930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28975" defTabSz="930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86175" defTabSz="930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302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260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568">
                <a:tc>
                  <a:txBody>
                    <a:bodyPr/>
                    <a:lstStyle>
                      <a:lvl1pPr defTabSz="9302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63550" defTabSz="93027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30275" defTabSz="93027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93825" defTabSz="930275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57375" defTabSz="930275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314575" defTabSz="930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71775" defTabSz="930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28975" defTabSz="930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86175" defTabSz="930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302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Exhaust Valve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302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63550" defTabSz="93027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30275" defTabSz="93027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93825" defTabSz="930275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57375" defTabSz="930275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314575" defTabSz="930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71775" defTabSz="930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28975" defTabSz="930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86175" defTabSz="930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302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650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302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63550" defTabSz="93027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30275" defTabSz="93027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93825" defTabSz="930275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57375" defTabSz="930275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314575" defTabSz="930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71775" defTabSz="930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28975" defTabSz="930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86175" defTabSz="930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302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815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404">
                <a:tc>
                  <a:txBody>
                    <a:bodyPr/>
                    <a:lstStyle>
                      <a:lvl1pPr defTabSz="9302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63550" defTabSz="93027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30275" defTabSz="93027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93825" defTabSz="930275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57375" defTabSz="930275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314575" defTabSz="930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71775" defTabSz="930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28975" defTabSz="930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86175" defTabSz="930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302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Piston Crown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302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63550" defTabSz="93027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30275" defTabSz="93027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93825" defTabSz="930275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57375" defTabSz="930275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314575" defTabSz="930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71775" defTabSz="930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28975" defTabSz="930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86175" defTabSz="930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302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370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302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63550" defTabSz="93027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30275" defTabSz="93027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93825" defTabSz="930275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57375" defTabSz="930275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314575" defTabSz="930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71775" defTabSz="930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28975" defTabSz="930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86175" defTabSz="930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302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425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568">
                <a:tc>
                  <a:txBody>
                    <a:bodyPr/>
                    <a:lstStyle>
                      <a:lvl1pPr defTabSz="9302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63550" defTabSz="93027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30275" defTabSz="93027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93825" defTabSz="930275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57375" defTabSz="930275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314575" defTabSz="930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71775" defTabSz="930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28975" defTabSz="930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86175" defTabSz="930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302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Hydraulic Valve Lifter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302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63550" defTabSz="93027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30275" defTabSz="93027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93825" defTabSz="930275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57375" defTabSz="930275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314575" defTabSz="930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71775" defTabSz="930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28975" defTabSz="930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86175" defTabSz="930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302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302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63550" defTabSz="93027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30275" defTabSz="93027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93825" defTabSz="930275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57375" defTabSz="930275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314575" defTabSz="930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71775" defTabSz="930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28975" defTabSz="930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86175" defTabSz="930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302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568">
                <a:tc>
                  <a:txBody>
                    <a:bodyPr/>
                    <a:lstStyle>
                      <a:lvl1pPr defTabSz="9302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63550" defTabSz="93027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30275" defTabSz="93027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93825" defTabSz="930275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57375" defTabSz="930275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314575" defTabSz="930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71775" defTabSz="930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28975" defTabSz="930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86175" defTabSz="930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302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Crankcase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302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63550" defTabSz="93027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30275" defTabSz="93027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93825" defTabSz="930275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57375" defTabSz="930275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314575" defTabSz="930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71775" defTabSz="930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28975" defTabSz="930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86175" defTabSz="930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302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93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302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63550" defTabSz="93027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30275" defTabSz="93027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93825" defTabSz="930275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57375" defTabSz="930275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314575" defTabSz="930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71775" defTabSz="930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28975" defTabSz="930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86175" defTabSz="930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302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568">
                <a:tc>
                  <a:txBody>
                    <a:bodyPr/>
                    <a:lstStyle>
                      <a:lvl1pPr defTabSz="9302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63550" defTabSz="93027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30275" defTabSz="93027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93825" defTabSz="930275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57375" defTabSz="930275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314575" defTabSz="930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71775" defTabSz="930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28975" defTabSz="930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86175" defTabSz="930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302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Top Ring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302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63550" defTabSz="93027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30275" defTabSz="93027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93825" defTabSz="930275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57375" defTabSz="930275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314575" defTabSz="930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71775" defTabSz="930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28975" defTabSz="930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86175" defTabSz="930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302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302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63550" defTabSz="93027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30275" defTabSz="93027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93825" defTabSz="930275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57375" defTabSz="930275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314575" defTabSz="930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71775" defTabSz="930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28975" defTabSz="930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86175" defTabSz="930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302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340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568">
                <a:tc>
                  <a:txBody>
                    <a:bodyPr/>
                    <a:lstStyle>
                      <a:lvl1pPr defTabSz="9302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63550" defTabSz="93027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30275" defTabSz="93027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93825" defTabSz="930275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57375" defTabSz="930275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314575" defTabSz="930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71775" defTabSz="930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28975" defTabSz="930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86175" defTabSz="930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302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Exhaust Gases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302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63550" defTabSz="93027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30275" defTabSz="93027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93825" defTabSz="930275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57375" defTabSz="930275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314575" defTabSz="930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71775" defTabSz="930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28975" defTabSz="930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86175" defTabSz="930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302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260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302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63550" defTabSz="93027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30275" defTabSz="93027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93825" defTabSz="930275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57375" defTabSz="930275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314575" defTabSz="930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71775" defTabSz="930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28975" defTabSz="930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86175" defTabSz="930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302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540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568">
                <a:tc>
                  <a:txBody>
                    <a:bodyPr/>
                    <a:lstStyle>
                      <a:lvl1pPr defTabSz="9302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63550" defTabSz="93027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30275" defTabSz="93027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93825" defTabSz="930275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57375" defTabSz="930275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314575" defTabSz="930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71775" defTabSz="930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28975" defTabSz="930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86175" defTabSz="930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302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Combustion Chamber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302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63550" defTabSz="93027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30275" defTabSz="93027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93825" defTabSz="930275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57375" defTabSz="930275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314575" defTabSz="930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71775" defTabSz="930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28975" defTabSz="930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86175" defTabSz="930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302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1650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302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63550" defTabSz="93027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30275" defTabSz="93027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93825" defTabSz="930275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57375" defTabSz="930275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314575" defTabSz="930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71775" defTabSz="930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28975" defTabSz="930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86175" defTabSz="930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302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2760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568">
                <a:tc>
                  <a:txBody>
                    <a:bodyPr/>
                    <a:lstStyle>
                      <a:lvl1pPr defTabSz="9302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63550" defTabSz="93027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30275" defTabSz="93027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93825" defTabSz="930275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57375" defTabSz="930275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314575" defTabSz="930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71775" defTabSz="930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28975" defTabSz="930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86175" defTabSz="930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302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Coolant Jacket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302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63550" defTabSz="93027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30275" defTabSz="93027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93825" defTabSz="930275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57375" defTabSz="930275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314575" defTabSz="930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71775" defTabSz="930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28975" defTabSz="930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86175" defTabSz="930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302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75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302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63550" defTabSz="93027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30275" defTabSz="93027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93825" defTabSz="930275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57375" defTabSz="930275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314575" defTabSz="930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71775" defTabSz="930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28975" defTabSz="930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86175" defTabSz="930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302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568">
                <a:tc>
                  <a:txBody>
                    <a:bodyPr/>
                    <a:lstStyle>
                      <a:lvl1pPr defTabSz="9302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63550" defTabSz="93027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30275" defTabSz="93027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93825" defTabSz="930275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57375" defTabSz="930275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314575" defTabSz="930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71775" defTabSz="930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28975" defTabSz="930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86175" defTabSz="930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302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Connecting Rod Bearings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302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63550" defTabSz="93027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30275" defTabSz="93027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93825" defTabSz="930275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57375" defTabSz="930275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314575" defTabSz="930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71775" defTabSz="930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28975" defTabSz="930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86175" defTabSz="930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302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93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302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63550" defTabSz="93027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30275" defTabSz="93027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93825" defTabSz="930275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57375" defTabSz="930275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314575" defTabSz="930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71775" defTabSz="930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28975" defTabSz="930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86175" defTabSz="930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302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190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568">
                <a:tc>
                  <a:txBody>
                    <a:bodyPr/>
                    <a:lstStyle>
                      <a:lvl1pPr defTabSz="9302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63550" defTabSz="93027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30275" defTabSz="93027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93825" defTabSz="930275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57375" defTabSz="930275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314575" defTabSz="930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71775" defTabSz="930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28975" defTabSz="930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86175" defTabSz="930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302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Main Bearings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302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63550" defTabSz="93027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30275" defTabSz="93027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93825" defTabSz="930275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57375" defTabSz="930275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314575" defTabSz="930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71775" defTabSz="930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28975" defTabSz="930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86175" defTabSz="930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302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93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302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63550" defTabSz="93027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30275" defTabSz="930275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93825" defTabSz="930275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57375" defTabSz="930275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314575" defTabSz="930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71775" defTabSz="930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28975" defTabSz="930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86175" defTabSz="9302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302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175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72" name="Rectangle 63"/>
          <p:cNvSpPr>
            <a:spLocks noChangeArrowheads="1"/>
          </p:cNvSpPr>
          <p:nvPr/>
        </p:nvSpPr>
        <p:spPr bwMode="auto">
          <a:xfrm>
            <a:off x="1563688" y="155575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/>
              <a:t>Typical Engine Temperatures</a:t>
            </a:r>
          </a:p>
        </p:txBody>
      </p:sp>
      <p:sp>
        <p:nvSpPr>
          <p:cNvPr id="13373" name="Line 64"/>
          <p:cNvSpPr>
            <a:spLocks noChangeShapeType="1"/>
          </p:cNvSpPr>
          <p:nvPr/>
        </p:nvSpPr>
        <p:spPr bwMode="auto">
          <a:xfrm flipV="1">
            <a:off x="1524000" y="836614"/>
            <a:ext cx="91440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895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2649538" y="2971800"/>
            <a:ext cx="2392362" cy="1905000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1649414" y="873125"/>
            <a:ext cx="8569325" cy="295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/>
              <a:t>Typical Specifications: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800" b="1"/>
          </a:p>
          <a:p>
            <a:pPr eaLnBrk="1" hangingPunct="1">
              <a:spcBef>
                <a:spcPct val="50000"/>
              </a:spcBef>
            </a:pPr>
            <a:endParaRPr lang="en-GB" altLang="en-US" sz="1800" b="1"/>
          </a:p>
          <a:p>
            <a:pPr eaLnBrk="1" hangingPunct="1">
              <a:spcBef>
                <a:spcPct val="50000"/>
              </a:spcBef>
            </a:pPr>
            <a:endParaRPr lang="en-GB" altLang="en-US" sz="1800" b="1"/>
          </a:p>
          <a:p>
            <a:pPr eaLnBrk="1" hangingPunct="1">
              <a:spcBef>
                <a:spcPct val="50000"/>
              </a:spcBef>
            </a:pPr>
            <a:endParaRPr lang="en-GB" altLang="en-US" sz="1800" b="1"/>
          </a:p>
          <a:p>
            <a:pPr eaLnBrk="1" hangingPunct="1">
              <a:spcBef>
                <a:spcPct val="50000"/>
              </a:spcBef>
            </a:pPr>
            <a:endParaRPr lang="en-GB" altLang="en-US" sz="180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/>
              <a:t> </a:t>
            </a:r>
            <a:endParaRPr lang="en-US" altLang="en-US" sz="1800"/>
          </a:p>
        </p:txBody>
      </p:sp>
      <p:sp>
        <p:nvSpPr>
          <p:cNvPr id="47108" name="Rectangle 5"/>
          <p:cNvSpPr>
            <a:spLocks noChangeArrowheads="1"/>
          </p:cNvSpPr>
          <p:nvPr/>
        </p:nvSpPr>
        <p:spPr bwMode="auto">
          <a:xfrm>
            <a:off x="1631950" y="-458788"/>
            <a:ext cx="7772400" cy="114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829" tIns="47175" rIns="92829" bIns="47175"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100" b="1"/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736726" y="1557339"/>
          <a:ext cx="8607425" cy="2840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00381"/>
                <a:gridCol w="4807044"/>
              </a:tblGrid>
              <a:tr h="315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MF 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</a:rPr>
                        <a:t>M-1145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API 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</a:rPr>
                        <a:t>CG-4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>
                    <a:solidFill>
                      <a:schemeClr val="bg1"/>
                    </a:solidFill>
                  </a:tcPr>
                </a:tc>
              </a:tr>
              <a:tr h="315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MF M-1144 / M-1139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MB 227.1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>
                    <a:solidFill>
                      <a:schemeClr val="bg1"/>
                    </a:solidFill>
                  </a:tcPr>
                </a:tc>
              </a:tr>
              <a:tr h="315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Ford M2C-159B / M2C-121B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MB 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</a:rPr>
                        <a:t>228.3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>
                    <a:solidFill>
                      <a:schemeClr val="bg1"/>
                    </a:solidFill>
                  </a:tcPr>
                </a:tc>
              </a:tr>
              <a:tr h="315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John Deere JDM J27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MIL-L-2104D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>
                    <a:solidFill>
                      <a:schemeClr val="bg1"/>
                    </a:solidFill>
                  </a:tcPr>
                </a:tc>
              </a:tr>
              <a:tr h="315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ZF TE-ML 06B (includes C,Q,R)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68588" marR="68588" marT="0" marB="0">
                    <a:solidFill>
                      <a:schemeClr val="bg1"/>
                    </a:solidFill>
                  </a:tcPr>
                </a:tc>
              </a:tr>
              <a:tr h="315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ZF TE-ML 06D, 06F, 07B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>
                    <a:solidFill>
                      <a:schemeClr val="bg1"/>
                    </a:solidFill>
                  </a:tcPr>
                </a:tc>
              </a:tr>
              <a:tr h="315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API GL-4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>
                    <a:solidFill>
                      <a:schemeClr val="bg1"/>
                    </a:solidFill>
                  </a:tcPr>
                </a:tc>
              </a:tr>
              <a:tr h="315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Allison C4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>
                    <a:solidFill>
                      <a:schemeClr val="bg1"/>
                    </a:solidFill>
                  </a:tcPr>
                </a:tc>
              </a:tr>
              <a:tr h="315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Caterpillar T0-2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7141" name="Rectangle 6"/>
          <p:cNvSpPr>
            <a:spLocks noChangeArrowheads="1"/>
          </p:cNvSpPr>
          <p:nvPr/>
        </p:nvSpPr>
        <p:spPr bwMode="auto">
          <a:xfrm>
            <a:off x="1711325" y="123825"/>
            <a:ext cx="6472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Critical Choices – Multipurpose Lubricants (STOU) </a:t>
            </a:r>
          </a:p>
        </p:txBody>
      </p:sp>
    </p:spTree>
    <p:extLst>
      <p:ext uri="{BB962C8B-B14F-4D97-AF65-F5344CB8AC3E}">
        <p14:creationId xmlns:p14="http://schemas.microsoft.com/office/powerpoint/2010/main" val="7483616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676400" y="1066800"/>
            <a:ext cx="6553200" cy="9906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0488" tIns="44450" rIns="90488" bIns="44450" rtlCol="0">
            <a:normAutofit fontScale="70000" lnSpcReduction="20000"/>
          </a:bodyPr>
          <a:lstStyle/>
          <a:p>
            <a:pPr marL="349250" indent="-349250" defTabSz="930275">
              <a:lnSpc>
                <a:spcPct val="70000"/>
              </a:lnSpc>
            </a:pPr>
            <a:r>
              <a:rPr lang="en-US" altLang="en-US"/>
              <a:t>Contamination Containment</a:t>
            </a:r>
          </a:p>
          <a:p>
            <a:pPr marL="349250" indent="-349250" defTabSz="930275">
              <a:lnSpc>
                <a:spcPct val="70000"/>
              </a:lnSpc>
              <a:buNone/>
            </a:pPr>
            <a:r>
              <a:rPr lang="en-US" altLang="en-US" sz="2200"/>
              <a:t>   </a:t>
            </a:r>
          </a:p>
          <a:p>
            <a:pPr marL="349250" indent="-349250" defTabSz="930275">
              <a:lnSpc>
                <a:spcPct val="70000"/>
              </a:lnSpc>
              <a:buNone/>
            </a:pPr>
            <a:endParaRPr lang="en-US" altLang="en-US" sz="2200"/>
          </a:p>
          <a:p>
            <a:pPr marL="349250" indent="-349250" defTabSz="930275">
              <a:lnSpc>
                <a:spcPct val="70000"/>
              </a:lnSpc>
              <a:buNone/>
            </a:pPr>
            <a:r>
              <a:rPr lang="en-US" altLang="en-US" sz="2200"/>
              <a:t>   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6737350" y="1600201"/>
            <a:ext cx="3473450" cy="436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800"/>
              <a:t>Carbon</a:t>
            </a:r>
          </a:p>
          <a:p>
            <a:pPr>
              <a:spcBef>
                <a:spcPct val="50000"/>
              </a:spcBef>
            </a:pPr>
            <a:r>
              <a:rPr lang="en-GB" altLang="en-US" sz="2800"/>
              <a:t>Water</a:t>
            </a:r>
          </a:p>
          <a:p>
            <a:pPr>
              <a:spcBef>
                <a:spcPct val="50000"/>
              </a:spcBef>
            </a:pPr>
            <a:r>
              <a:rPr lang="en-GB" altLang="en-US" sz="2800"/>
              <a:t>Acids</a:t>
            </a:r>
          </a:p>
          <a:p>
            <a:pPr>
              <a:spcBef>
                <a:spcPct val="50000"/>
              </a:spcBef>
            </a:pPr>
            <a:r>
              <a:rPr lang="en-GB" altLang="en-US" sz="2800"/>
              <a:t>Partially Burnt Fuel</a:t>
            </a:r>
          </a:p>
          <a:p>
            <a:pPr>
              <a:spcBef>
                <a:spcPct val="50000"/>
              </a:spcBef>
            </a:pPr>
            <a:r>
              <a:rPr lang="en-GB" altLang="en-US" sz="2800"/>
              <a:t>Varnish</a:t>
            </a:r>
          </a:p>
          <a:p>
            <a:pPr>
              <a:spcBef>
                <a:spcPct val="50000"/>
              </a:spcBef>
            </a:pPr>
            <a:r>
              <a:rPr lang="en-GB" altLang="en-US" sz="2800"/>
              <a:t>Lacquers</a:t>
            </a:r>
          </a:p>
          <a:p>
            <a:pPr>
              <a:spcBef>
                <a:spcPct val="50000"/>
              </a:spcBef>
            </a:pPr>
            <a:endParaRPr lang="en-GB" altLang="en-US" sz="2800"/>
          </a:p>
        </p:txBody>
      </p:sp>
      <p:graphicFrame>
        <p:nvGraphicFramePr>
          <p:cNvPr id="14340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2566988" y="1989139"/>
          <a:ext cx="3816350" cy="297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Bitmap Image" r:id="rId3" imgW="4229690" imgH="3296110" progId="Paint.Picture">
                  <p:embed/>
                </p:oleObj>
              </mc:Choice>
              <mc:Fallback>
                <p:oleObj name="Bitmap Image" r:id="rId3" imgW="4229690" imgH="329611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6988" y="1989139"/>
                        <a:ext cx="3816350" cy="297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1" name="Rectangle 8"/>
          <p:cNvSpPr>
            <a:spLocks noChangeArrowheads="1"/>
          </p:cNvSpPr>
          <p:nvPr/>
        </p:nvSpPr>
        <p:spPr bwMode="auto">
          <a:xfrm>
            <a:off x="1600200" y="155575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/>
              <a:t>Lubricant Function and Properties</a:t>
            </a:r>
          </a:p>
        </p:txBody>
      </p:sp>
      <p:sp>
        <p:nvSpPr>
          <p:cNvPr id="14342" name="Line 9"/>
          <p:cNvSpPr>
            <a:spLocks noChangeShapeType="1"/>
          </p:cNvSpPr>
          <p:nvPr/>
        </p:nvSpPr>
        <p:spPr bwMode="auto">
          <a:xfrm flipV="1">
            <a:off x="1524000" y="836614"/>
            <a:ext cx="91440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506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2565400"/>
            <a:ext cx="7772400" cy="609600"/>
          </a:xfrm>
          <a:noFill/>
        </p:spPr>
        <p:txBody>
          <a:bodyPr/>
          <a:lstStyle/>
          <a:p>
            <a:pPr algn="l"/>
            <a:r>
              <a:rPr lang="en-GB" altLang="en-US" sz="3500" b="1"/>
              <a:t>Base Oils and Additives</a:t>
            </a:r>
          </a:p>
        </p:txBody>
      </p:sp>
      <p:sp>
        <p:nvSpPr>
          <p:cNvPr id="15363" name="Line 3"/>
          <p:cNvSpPr>
            <a:spLocks noChangeShapeType="1"/>
          </p:cNvSpPr>
          <p:nvPr/>
        </p:nvSpPr>
        <p:spPr bwMode="auto">
          <a:xfrm flipV="1">
            <a:off x="1524000" y="3357564"/>
            <a:ext cx="91440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6284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92313" y="3140076"/>
            <a:ext cx="7467600" cy="3744913"/>
          </a:xfrm>
          <a:noFill/>
        </p:spPr>
        <p:txBody>
          <a:bodyPr/>
          <a:lstStyle/>
          <a:p>
            <a:pPr marL="349250" indent="-349250" defTabSz="930275">
              <a:lnSpc>
                <a:spcPct val="130000"/>
              </a:lnSpc>
              <a:buClr>
                <a:srgbClr val="CC3300"/>
              </a:buClr>
              <a:buFont typeface="Wingdings" panose="05000000000000000000" pitchFamily="2" charset="2"/>
              <a:buChar char="§"/>
            </a:pPr>
            <a:r>
              <a:rPr lang="en-US" altLang="en-US" sz="2400" b="1"/>
              <a:t>Main types</a:t>
            </a:r>
          </a:p>
          <a:p>
            <a:pPr marL="754063" lvl="1" indent="-290513" defTabSz="930275">
              <a:lnSpc>
                <a:spcPct val="130000"/>
              </a:lnSpc>
              <a:buClr>
                <a:srgbClr val="CC3300"/>
              </a:buClr>
              <a:buFont typeface="Wingdings" panose="05000000000000000000" pitchFamily="2" charset="2"/>
              <a:buChar char="§"/>
            </a:pPr>
            <a:r>
              <a:rPr lang="en-US" altLang="en-US"/>
              <a:t>Mineral Oils – Mainstream products</a:t>
            </a:r>
          </a:p>
          <a:p>
            <a:pPr marL="754063" lvl="1" indent="-290513" defTabSz="930275">
              <a:lnSpc>
                <a:spcPct val="130000"/>
              </a:lnSpc>
              <a:buClr>
                <a:srgbClr val="CC3300"/>
              </a:buClr>
              <a:buFont typeface="Wingdings" panose="05000000000000000000" pitchFamily="2" charset="2"/>
              <a:buChar char="§"/>
            </a:pPr>
            <a:r>
              <a:rPr lang="en-US" altLang="en-US"/>
              <a:t>Vegetable Oils – Biodegradable, historic</a:t>
            </a:r>
          </a:p>
          <a:p>
            <a:pPr marL="754063" lvl="1" indent="-290513" defTabSz="930275">
              <a:lnSpc>
                <a:spcPct val="130000"/>
              </a:lnSpc>
              <a:buClr>
                <a:srgbClr val="CC3300"/>
              </a:buClr>
              <a:buFont typeface="Wingdings" panose="05000000000000000000" pitchFamily="2" charset="2"/>
              <a:buChar char="§"/>
            </a:pPr>
            <a:r>
              <a:rPr lang="en-US" altLang="en-US"/>
              <a:t>Synthetic Fluids – High performance, extremes</a:t>
            </a:r>
          </a:p>
          <a:p>
            <a:pPr marL="349250" indent="-349250" defTabSz="930275">
              <a:lnSpc>
                <a:spcPct val="130000"/>
              </a:lnSpc>
              <a:buClr>
                <a:srgbClr val="CC3300"/>
              </a:buClr>
              <a:buNone/>
            </a:pPr>
            <a:endParaRPr lang="en-US" altLang="en-US" sz="2500" b="1"/>
          </a:p>
        </p:txBody>
      </p:sp>
      <p:sp>
        <p:nvSpPr>
          <p:cNvPr id="16387" name="Line 3"/>
          <p:cNvSpPr>
            <a:spLocks noChangeShapeType="1"/>
          </p:cNvSpPr>
          <p:nvPr/>
        </p:nvSpPr>
        <p:spPr bwMode="auto">
          <a:xfrm>
            <a:off x="1524000" y="765175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600200" y="76200"/>
            <a:ext cx="87439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/>
              <a:t>Formulating Lubricants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992313" y="1228725"/>
            <a:ext cx="7416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CC3300"/>
              </a:buClr>
              <a:buFont typeface="Wingdings" panose="05000000000000000000" pitchFamily="2" charset="2"/>
              <a:buChar char="§"/>
            </a:pPr>
            <a:r>
              <a:rPr lang="en-GB" altLang="en-US" sz="1800"/>
              <a:t>    </a:t>
            </a:r>
            <a:r>
              <a:rPr lang="en-GB" altLang="en-US" sz="2400"/>
              <a:t>Base Oil</a:t>
            </a:r>
          </a:p>
          <a:p>
            <a:pPr lvl="1" eaLnBrk="1" hangingPunct="1">
              <a:spcBef>
                <a:spcPct val="50000"/>
              </a:spcBef>
              <a:buClr>
                <a:srgbClr val="CC3300"/>
              </a:buClr>
              <a:buFont typeface="Wingdings" panose="05000000000000000000" pitchFamily="2" charset="2"/>
              <a:buChar char="§"/>
            </a:pPr>
            <a:r>
              <a:rPr lang="en-GB" altLang="en-US" sz="2400"/>
              <a:t> The main component of the formulation</a:t>
            </a:r>
          </a:p>
          <a:p>
            <a:pPr lvl="1" eaLnBrk="1" hangingPunct="1">
              <a:spcBef>
                <a:spcPct val="50000"/>
              </a:spcBef>
              <a:buClr>
                <a:srgbClr val="CC3300"/>
              </a:buClr>
              <a:buFont typeface="Wingdings" panose="05000000000000000000" pitchFamily="2" charset="2"/>
              <a:buChar char="§"/>
            </a:pPr>
            <a:r>
              <a:rPr lang="en-GB" altLang="en-US" sz="2400"/>
              <a:t> Selection based on the lubricant application</a:t>
            </a:r>
          </a:p>
        </p:txBody>
      </p:sp>
    </p:spTree>
    <p:extLst>
      <p:ext uri="{BB962C8B-B14F-4D97-AF65-F5344CB8AC3E}">
        <p14:creationId xmlns:p14="http://schemas.microsoft.com/office/powerpoint/2010/main" val="31234520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2"/>
          <p:cNvSpPr>
            <a:spLocks noChangeShapeType="1"/>
          </p:cNvSpPr>
          <p:nvPr/>
        </p:nvSpPr>
        <p:spPr bwMode="auto">
          <a:xfrm>
            <a:off x="1524000" y="765175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1600200" y="76200"/>
            <a:ext cx="87439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/>
              <a:t>Formulating Lubricants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847850" y="1076326"/>
            <a:ext cx="8604250" cy="5160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/>
              <a:t>Mineral Oils:</a:t>
            </a:r>
          </a:p>
          <a:p>
            <a:pPr lvl="1" eaLnBrk="1" hangingPunct="1">
              <a:spcBef>
                <a:spcPct val="50000"/>
              </a:spcBef>
              <a:buFontTx/>
              <a:buNone/>
            </a:pPr>
            <a:r>
              <a:rPr lang="en-GB" altLang="en-US" sz="1800" i="1">
                <a:solidFill>
                  <a:srgbClr val="CC3300"/>
                </a:solidFill>
              </a:rPr>
              <a:t>Advantages:</a:t>
            </a:r>
            <a:r>
              <a:rPr lang="en-GB" altLang="en-US" sz="1800"/>
              <a:t> 	Relative low cost, variety of natural viscosities, widely available</a:t>
            </a:r>
          </a:p>
          <a:p>
            <a:pPr lvl="1" eaLnBrk="1" hangingPunct="1">
              <a:spcBef>
                <a:spcPct val="50000"/>
              </a:spcBef>
              <a:buFontTx/>
              <a:buNone/>
            </a:pPr>
            <a:r>
              <a:rPr lang="en-GB" altLang="en-US" sz="1800" i="1">
                <a:solidFill>
                  <a:srgbClr val="CC3300"/>
                </a:solidFill>
              </a:rPr>
              <a:t>Disadvantages:</a:t>
            </a:r>
            <a:r>
              <a:rPr lang="en-GB" altLang="en-US" sz="1800"/>
              <a:t> Requires additive enhancement, limited high temperature performance (oxidation resistance)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/>
              <a:t>Synthetic Oils:</a:t>
            </a:r>
          </a:p>
          <a:p>
            <a:pPr lvl="1" eaLnBrk="1" hangingPunct="1">
              <a:spcBef>
                <a:spcPct val="50000"/>
              </a:spcBef>
              <a:buFontTx/>
              <a:buNone/>
            </a:pPr>
            <a:r>
              <a:rPr lang="en-GB" altLang="en-US" sz="1800" i="1">
                <a:solidFill>
                  <a:srgbClr val="CC3300"/>
                </a:solidFill>
              </a:rPr>
              <a:t>Advantages:</a:t>
            </a:r>
            <a:r>
              <a:rPr lang="en-GB" altLang="en-US" sz="1800"/>
              <a:t> 	Good cold flow, excellent high temperature performance (oxidation resistance), low deposit formation,  maintains better viscosity at elevate temperatures, forms a strong oil film</a:t>
            </a:r>
          </a:p>
          <a:p>
            <a:pPr lvl="1" eaLnBrk="1" hangingPunct="1">
              <a:spcBef>
                <a:spcPct val="50000"/>
              </a:spcBef>
              <a:buFontTx/>
              <a:buNone/>
            </a:pPr>
            <a:r>
              <a:rPr lang="en-GB" altLang="en-US" sz="1800" i="1">
                <a:solidFill>
                  <a:srgbClr val="CC3300"/>
                </a:solidFill>
              </a:rPr>
              <a:t>Disadvantages:</a:t>
            </a:r>
            <a:r>
              <a:rPr lang="en-GB" altLang="en-US" sz="1800"/>
              <a:t> Poor natural lubricity, possible seal shrinkage, expensive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/>
              <a:t>Vegetable Oils:</a:t>
            </a:r>
          </a:p>
          <a:p>
            <a:pPr lvl="1" eaLnBrk="1" hangingPunct="1">
              <a:spcBef>
                <a:spcPct val="50000"/>
              </a:spcBef>
              <a:buFontTx/>
              <a:buNone/>
            </a:pPr>
            <a:r>
              <a:rPr lang="en-GB" altLang="en-US" sz="1800" i="1">
                <a:solidFill>
                  <a:srgbClr val="CC3300"/>
                </a:solidFill>
              </a:rPr>
              <a:t>Advantages:</a:t>
            </a:r>
            <a:r>
              <a:rPr lang="en-GB" altLang="en-US" sz="1800"/>
              <a:t> High film strength, excellent natural lubricity</a:t>
            </a:r>
          </a:p>
          <a:p>
            <a:pPr lvl="1" eaLnBrk="1" hangingPunct="1">
              <a:spcBef>
                <a:spcPct val="50000"/>
              </a:spcBef>
              <a:buFontTx/>
              <a:buNone/>
            </a:pPr>
            <a:r>
              <a:rPr lang="en-GB" altLang="en-US" sz="1800" i="1">
                <a:solidFill>
                  <a:srgbClr val="CC3300"/>
                </a:solidFill>
              </a:rPr>
              <a:t>Disadvantages:</a:t>
            </a:r>
            <a:r>
              <a:rPr lang="en-GB" altLang="en-US" sz="1800"/>
              <a:t> Poor high temperature performance (oxidation resistance), tendency to thicken, forms lacquers and varnishes, frequent oil drain, not compatible with mineral oils, poor cold start</a:t>
            </a:r>
          </a:p>
        </p:txBody>
      </p:sp>
    </p:spTree>
    <p:extLst>
      <p:ext uri="{BB962C8B-B14F-4D97-AF65-F5344CB8AC3E}">
        <p14:creationId xmlns:p14="http://schemas.microsoft.com/office/powerpoint/2010/main" val="99869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2762</TotalTime>
  <Words>1506</Words>
  <Application>Microsoft Office PowerPoint</Application>
  <PresentationFormat>Widescreen</PresentationFormat>
  <Paragraphs>503</Paragraphs>
  <Slides>50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50</vt:i4>
      </vt:variant>
    </vt:vector>
  </HeadingPairs>
  <TitlesOfParts>
    <vt:vector size="65" baseType="lpstr">
      <vt:lpstr>MS Mincho</vt:lpstr>
      <vt:lpstr>Arial</vt:lpstr>
      <vt:lpstr>Arial Narrow</vt:lpstr>
      <vt:lpstr>Calibri</vt:lpstr>
      <vt:lpstr>Calibri Light</vt:lpstr>
      <vt:lpstr>Cambria</vt:lpstr>
      <vt:lpstr>Marlett</vt:lpstr>
      <vt:lpstr>Monotype Sorts</vt:lpstr>
      <vt:lpstr>Times New Roman</vt:lpstr>
      <vt:lpstr>Verdana</vt:lpstr>
      <vt:lpstr>Wingdings</vt:lpstr>
      <vt:lpstr>Office Theme</vt:lpstr>
      <vt:lpstr>Bitmap Image</vt:lpstr>
      <vt:lpstr>Document</vt:lpstr>
      <vt:lpstr>Microsoft Word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Base Oils and Additives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API Service Categories - Petrol</vt:lpstr>
      <vt:lpstr>API Commercial Categories - Diesel</vt:lpstr>
      <vt:lpstr>PowerPoint Presentation</vt:lpstr>
      <vt:lpstr>Basic EP (Extreme Pressure) Properties</vt:lpstr>
      <vt:lpstr>POOR RESULT</vt:lpstr>
      <vt:lpstr>GOOD RESULT</vt:lpstr>
      <vt:lpstr>Automotive Gear Oils – API GL Specifications</vt:lpstr>
      <vt:lpstr>Automatic Transmission Fluids</vt:lpstr>
      <vt:lpstr>ATF - GM Service Fill History</vt:lpstr>
      <vt:lpstr>ATF - Ford Service Fill History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adrian hill</dc:creator>
  <cp:lastModifiedBy>adrian hill</cp:lastModifiedBy>
  <cp:revision>52</cp:revision>
  <cp:lastPrinted>2015-01-15T10:38:48Z</cp:lastPrinted>
  <dcterms:created xsi:type="dcterms:W3CDTF">2014-10-27T11:44:50Z</dcterms:created>
  <dcterms:modified xsi:type="dcterms:W3CDTF">2016-04-13T13:11:40Z</dcterms:modified>
</cp:coreProperties>
</file>